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5" r:id="rId12"/>
    <p:sldId id="275" r:id="rId13"/>
    <p:sldId id="276" r:id="rId14"/>
    <p:sldId id="277" r:id="rId15"/>
    <p:sldId id="279" r:id="rId16"/>
    <p:sldId id="278" r:id="rId17"/>
    <p:sldId id="280" r:id="rId18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D25C86D3-BBA9-4B9E-8FBB-901C69AEE5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D7D04773-9E83-4BF0-8D50-7DF9DD319A1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CDEB280-DA6E-41F0-95B4-6B7BB9558B4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0FE1ABBF-42F1-4DEE-91AA-43687A18865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4C6338B-3895-45D2-A0D7-9C8B10863C40}" type="slidenum">
              <a:t>‹N›</a:t>
            </a:fld>
            <a:endParaRPr lang="de-DE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3870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6ED11641-5A4A-4256-A144-0C1A00DADE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BD6407BF-E4FA-4F10-B4B5-884EB762E1A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Segnaposto intestazione 3">
            <a:extLst>
              <a:ext uri="{FF2B5EF4-FFF2-40B4-BE49-F238E27FC236}">
                <a16:creationId xmlns="" xmlns:a16="http://schemas.microsoft.com/office/drawing/2014/main" id="{EEE1C8C6-E554-4DB8-B95C-E4FD1CFFFFD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1187562-7E14-4221-BC92-D07263FF713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7FBA563-C34C-4A09-B1BC-97F0ED50C54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6BE9F4A-D362-474A-94D9-D24BD1E51A9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44A157A8-54E9-4908-A381-892E52E52377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3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de-DE" sz="281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E79C0E5-D6B2-407E-AB3D-7F968FFCBED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D226FAD-8A46-43FB-AEDC-093CD0B9E6EE}" type="slidenum">
              <a:t>1</a:t>
            </a:fld>
            <a:endParaRPr lang="de-DE" dirty="0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93E678FB-61D1-4899-9276-FA49C872980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BA47E812-720C-4BB4-AF43-A81C7648FA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42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BE1C899-4DF3-44AC-A6B2-AC65B9724C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F95238F-D4E4-4EBC-BC2A-D20E40D59765}" type="slidenum">
              <a:t>2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5D66DFDF-395D-47A4-A153-88BBAE2BB5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F3F6FFC4-2DED-4ACB-B977-225E471312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343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F051ECE9-E000-4DB7-99B5-1FAF9FF2C3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8F4A520-7DEF-4186-AC6C-8544F88D38F4}" type="slidenum">
              <a:t>3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342719FB-6CDD-4C66-A958-EE2C232175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417C97CC-1E23-49A9-A1ED-F6618203D1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6508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4CB520B-49FF-4313-92EC-3A6435DB37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26FAF85-2A7F-41F6-B86C-7929EF7FEC6D}" type="slidenum">
              <a:t>4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D73293F6-B4D5-4710-82DB-F5C877D0D7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97319880-A42D-4267-8ECA-85BD44C53F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6886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B26C7FC4-E560-4C02-A48B-D5E59DCB9B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ABBA75C-0036-43AD-890F-2B85CEBB59F2}" type="slidenum">
              <a:t>5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02AE6912-FF49-415B-A9DB-9E667B6D655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AC07EAAB-AE95-49E0-9F95-3AA58937C8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0477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606285C8-0503-4259-9BE4-78DB89A0498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30E21132-8855-45D2-93BD-8BD45AE5C2CE}" type="slidenum">
              <a:t>6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C565E503-904C-499C-B19E-E4B94F9582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54A8A204-8EA6-4F22-AEDB-A9BD499829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29179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CD9D878-CE32-43BC-8BEC-90D8B8163FB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8719839-0B4C-4FFB-9A22-F6A6D3B791B0}" type="slidenum">
              <a:t>8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D6140898-59E9-4B44-91D9-08D27F2485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A72E8324-934A-47C9-8AEC-1D9AD171C3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1807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CE6E521-5CEB-4CAF-B83C-ED225345A94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F79CADA-6D5A-462D-B5ED-F9EE82FB8A20}" type="slidenum">
              <a:t>9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D44A3A2F-F556-4DA2-9122-47053C5B08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00FE101C-2705-447A-954B-FCF0EC98D0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7900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F883197-719C-46B7-BDEC-F291A050BB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51CBC44-6105-489A-A044-A6328060219B}" type="slidenum">
              <a:t>10</a:t>
            </a:fld>
            <a:endParaRPr lang="de-D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1ED368A1-8571-4EA8-A9BF-100A22F77D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E7A03B06-BAA9-45DC-A123-8AB5332A58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sz="20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7067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7B99B1-4C04-4047-9127-6E86D75F5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E453EF9D-FAF1-4A2B-ABDE-36288048C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3403BA7-CC01-48DB-883A-CA9DA49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C9DBD05-244A-44E4-AF1B-F765ECE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35D1DF3-A75A-4F2D-8B4B-109F0B65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D18BF0-47E6-4A37-BF43-4F3DAF4F9175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41200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0D8E294-CCED-4138-8A8B-7CC890B8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7A029BC4-68B2-4EEA-99C3-E9C1F8D72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CD68298-B0C7-46E7-9A11-DBAD130B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BFEE896-8435-45A4-9783-74E0E191E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7662D238-D337-4E79-8345-19BE81D0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B9F407-728A-4276-B14C-C84EE0EA7E94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35288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118C2C82-029B-4522-83A3-4B6CFD2C9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8363" y="4103688"/>
            <a:ext cx="2141537" cy="27828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1AE7EE95-E075-4956-8495-A87D0BB0C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63" y="4103688"/>
            <a:ext cx="6273800" cy="27828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FAF4BD5-D492-4FA9-A7E1-FB4460EC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0331FF8-8DF0-4EBF-A5D7-38DC0207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24831BA-31DC-46EB-ACBE-0ADEF42B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B2B4DB-21A3-476D-B143-2860E9B483A4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36206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4479715-FE2E-40B6-8DB4-9DE5E4D52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6E8088E3-A6CC-41CE-93EA-647359B23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0DC4D12-0E6C-48BF-8BE0-698A5842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177C127-AEA1-44E9-9308-60F84DC1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5CD0420-F7D1-4D28-B9FA-ECCA9100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5D9EA3-B0B1-4B1D-9971-ED7ED76D33BE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19658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3BEB9A7-77CB-49C1-A272-6FB3FB86D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2BEB23A-5A2E-4601-9E42-457F6D668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B5AD1CB-F777-4EFA-B29A-EF5A3AE5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34DE51E-B862-4B5D-B910-CD178706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52F7C97-A859-4C08-BAA7-FF4F8415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958E3B-1684-4AEA-9E59-2795CFC4EE3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773382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44D62AA-62DC-42E0-86E5-094CFBA9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D634FC05-6C2E-4351-8830-2F211A7C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F6A6E78-717E-479F-BB95-A10B132B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0B272FE-716C-494F-B404-B2C3C62C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B5E8DC7-8B2E-4B74-9E72-295DA0C0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F0E331-FC5E-47DE-80CA-1ACD39154CDA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43350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0101253-2931-4471-A372-FD4766BA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855E45B-FAC1-4638-94FF-770C472A2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2160588"/>
            <a:ext cx="4243388" cy="4384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FC2FC507-0FB8-4EB4-A972-336D96EC7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160588"/>
            <a:ext cx="4243387" cy="4384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9ECC922-15A8-4B83-B48F-AADF50673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9B6A615-A611-43EA-A0C8-CA617596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565A72F-5481-41CD-A12C-928A0843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1A648E-1680-48EF-B206-0FA78F3092BF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55721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398E131-6324-41A7-A787-EBD22E62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47B2AA2-826E-437D-8DF0-67D50EADA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A0364627-C133-4844-B079-E94914323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04D01BB1-FEE8-42C1-92BE-B3316A02F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EB30C52-EDBD-40F9-902B-9E7DCF2B9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76F4B485-75B8-4D3B-A227-8D32EB4F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7D5F0C02-CB11-436A-9813-ED3BB939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4594121E-49D5-446C-BBA5-DAECB02B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06CFFE-8E08-4C58-A23E-C770A1EDAB9F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74864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6C0B718-9E57-4198-870C-F53A74B9A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B0F3F94B-70CA-4E6C-9547-F80B29D4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83CAFA9A-9050-44FC-BF02-F466E7C9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523DB0A4-900D-492A-8463-5508CD33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A40C5E-E5ED-4196-9F7D-4650D4A461D1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681602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9EC6DE41-4441-456F-941E-193C0E36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9B67658-F7BE-4D9D-ABE8-BCAFA18D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A8E12196-E656-4687-B4E0-D5F41C8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4ECFE6-C103-4695-8532-FFD62626BAAE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64861588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D9A091E-E9DA-4C7A-A658-B6605B81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E4108A9-0387-4B88-9508-501426D2D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3B38976C-50E1-476A-9128-82211069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55F6CA10-31C6-4DBE-A1C0-6E9C5A56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ACE4445-7680-469B-8388-20F8E82B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C608A983-35E0-4D6F-9A71-69C628BC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42EC7-1861-4FFA-B84A-85D8DEFC74A9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11288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F40DA65-E169-4E7E-AE9B-09234696B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38C406DD-243C-4AB8-963F-92DF105BC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B5652CA-F3CA-409A-AC8D-777B2B25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D95410C-B86F-44BF-9D31-AD5D4C66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3B3DD81-8FE0-457B-BB66-4FE5D5C2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7A121C-FF5A-46ED-950C-418E437AC625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262878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F850168-225B-4825-A665-5E317A97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E0F8BD4D-801D-42B1-BC73-4D35C452C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093923A-DC1B-498B-B853-47450D990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E6D17562-CDCB-444F-9BC9-2C30F6D3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972CF13-335F-4E45-BCDB-8D9CA624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A040B569-FCC2-4D7C-9315-F4BAC02CD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B79E56-1F45-43D7-BEA0-06A4E3DE097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17546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A621270-954F-4C31-A065-7BF44F70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F3D2AC0-8BFD-4A00-9D6C-D1AF4A06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25DC06C-9CD9-46D8-9D73-2530D47C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017DDE6-68D5-4785-A86C-0AC99217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718EBB-B03F-4DF3-BDB9-8728357E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74A745-C88C-423D-A3B0-C952316E567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753368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87A106B4-1012-4208-A665-6D219EC49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62825" y="301625"/>
            <a:ext cx="2212975" cy="62436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FCE72A9-3C6C-4253-9284-A8915E296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301625"/>
            <a:ext cx="6489700" cy="62436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66D05999-01D8-4A4C-894A-60A85BAC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8AB2D70-77A5-4629-A460-8A61C0C5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63958F6-D60B-49E3-9914-D2804019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C06D58-9AE2-483E-9021-2BCD4BBBC65B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85271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7694ED4-5FFE-4F0F-84DF-1CB575A2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628563F6-21BF-486C-BC12-AF317006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D971788-BE62-4CD3-9AA9-8A8AE62F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63B9136-F503-42CC-9815-5CA1E3AF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129538B-F2E1-44A1-A793-C7BD4460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00EDBF-0F7F-4D92-BE9A-E14A3E87CBB6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1704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F7433B2-503F-4AAA-B4A0-DD79C1B0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A3A3585-5B73-4C0D-A1A7-6CD20F429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5903913"/>
            <a:ext cx="4206875" cy="9826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BD32069B-DABE-4DB1-B9D6-11476E2CA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1438" y="5903913"/>
            <a:ext cx="4208462" cy="9826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E8DAA71-633F-4462-8D93-AF2885A4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389D2772-C12E-423B-8469-6CA1A841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7154BEE-AC45-4A3B-83A7-739A70CC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0471EB-A12A-441E-81E9-5D32E5D8F32B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236603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120D9FC-D33B-4BEF-8514-2A37F8A9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78BC489-9911-4EF8-B36E-E55D37D0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1F12C88-6FFF-4D05-A691-A46857FC1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FA6C2639-A612-4A40-9762-A06C2BE5A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AF11E4-CFD6-4B9D-B75B-8566998E2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EC860654-8FFD-4173-A449-58FD0ED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8C40FC7-AB75-4130-A7FB-A740BD5C0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590ED538-25BE-4FEF-831D-18650F83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2578B-B0A2-4FFD-ADB2-8DAB73C03DD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4631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F884848-74DE-4E84-886A-CA8FF79C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88D28F25-C9F9-4B5B-80B9-F0446CA5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11929668-9096-40EF-AC23-F2D1AD1D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3D0FAAA-93FA-4ED9-B11D-E732AA08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213DDB-AFEC-49A7-B3F0-9EA44CCA9D35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95143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679CF989-EDF4-4702-9758-7476C434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717506DB-232D-463A-8746-A0E719A0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82ED802F-564B-4922-AE7C-EC13DBB8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59F722-C9AE-4D8D-9287-D1226615C057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40835324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B115F40-44DD-4854-8B96-01191401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E7B71168-BE86-4B89-9DB2-65F73B0B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609C613-30D2-4547-8D59-A28ADC419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39CBE8A-1AC2-46F1-9B2F-E0808538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D2204E7-1E29-4F40-B664-680CB035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0917889C-9DD6-4509-AEA0-254E256B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186896-1B5E-44E8-8F11-B585B57209E8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113374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61D3604-B35F-460F-9402-FBBF4FE1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D49239B6-947C-41E8-A589-41FD5BB3B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6B6E075-4272-4DB0-AC17-55B85DE86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7DD3706-2872-47E9-8EE4-201ADE9A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8E1302CB-8E5A-4496-8A42-03850816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FC28435-9E37-44DA-8696-F3378483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723E9B-84BA-463F-A66A-C13E6D6194B1}" type="slidenum">
              <a:t>‹N›</a:t>
            </a:fld>
            <a:r>
              <a:rPr lang="de-DE"/>
              <a:t> /</a:t>
            </a:r>
          </a:p>
        </p:txBody>
      </p:sp>
    </p:spTree>
    <p:extLst>
      <p:ext uri="{BB962C8B-B14F-4D97-AF65-F5344CB8AC3E}">
        <p14:creationId xmlns:p14="http://schemas.microsoft.com/office/powerpoint/2010/main" val="390817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31CA8A90-5E2B-4D50-9799-65741E207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AE44A22-1F2E-46F5-A1F2-D5698A4AB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2000" y="5903999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3D146F5-7C81-46E7-9710-EC36725799B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8A43286-44FF-49D9-AE16-AEE46DB40A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BCE3C03-57D7-4816-AB33-CCAC510C46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8867D1DA-25C2-4130-8438-5ABB937EF822}" type="slidenum">
              <a:t>‹N›</a:t>
            </a:fld>
            <a:r>
              <a:rPr lang="de-DE"/>
              <a:t> /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6C805DF2-1C04-4364-9A58-811E92F723C3}"/>
              </a:ext>
            </a:extLst>
          </p:cNvPr>
          <p:cNvSpPr/>
          <p:nvPr/>
        </p:nvSpPr>
        <p:spPr>
          <a:xfrm>
            <a:off x="0" y="4320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vert="horz"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de-DE" sz="1400" kern="1200">
              <a:latin typeface="Open Sans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hangingPunct="0">
        <a:tabLst/>
        <a:defRPr lang="de-DE" sz="4800" b="1" i="0" u="none" strike="noStrike" kern="1200">
          <a:ln>
            <a:noFill/>
          </a:ln>
          <a:solidFill>
            <a:srgbClr val="333333"/>
          </a:solidFill>
          <a:latin typeface="Open Sans" pitchFamily="34"/>
        </a:defRPr>
      </a:lvl1pPr>
    </p:titleStyle>
    <p:bodyStyle>
      <a:lvl1pPr marL="0" marR="0" indent="0" rtl="0" hangingPunct="0">
        <a:spcBef>
          <a:spcPts val="0"/>
        </a:spcBef>
        <a:spcAft>
          <a:spcPts val="1879"/>
        </a:spcAft>
        <a:tabLst/>
        <a:defRPr lang="de-DE" sz="2400" b="0" i="0" u="none" strike="noStrike" kern="1200">
          <a:ln>
            <a:noFill/>
          </a:ln>
          <a:solidFill>
            <a:srgbClr val="333333"/>
          </a:solidFill>
          <a:latin typeface="Ope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69B7EC3-BE78-4579-8396-42EB508F5E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0CEBBC04-C633-4F63-9012-2C0BB5764A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680CD3E-253B-4442-9064-83754000793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A450E91A-C5A7-4385-B8BA-9206A24BB61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A97245-D937-4442-B591-2202DFF6638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de-DE" sz="1400" kern="1200">
                <a:latin typeface="Open Sans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69B82B6B-A29E-4CF9-8FB2-1492D47497F6}" type="slidenum">
              <a:t>‹N›</a:t>
            </a:fld>
            <a:r>
              <a:rPr lang="de-DE"/>
              <a:t> /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="" xmlns:a16="http://schemas.microsoft.com/office/drawing/2014/main" id="{080F7D69-AE92-497E-9918-393A640AE456}"/>
              </a:ext>
            </a:extLst>
          </p:cNvPr>
          <p:cNvSpPr/>
          <p:nvPr/>
        </p:nvSpPr>
        <p:spPr>
          <a:xfrm>
            <a:off x="0" y="288000"/>
            <a:ext cx="503999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2929"/>
          </a:solidFill>
          <a:ln>
            <a:noFill/>
            <a:prstDash val="solid"/>
          </a:ln>
        </p:spPr>
        <p:txBody>
          <a:bodyPr vert="horz" lIns="0" tIns="0" rIns="0" bIns="0" anchor="ctr" anchorCtr="0">
            <a:noAutofit/>
          </a:bodyPr>
          <a:lstStyle/>
          <a:p>
            <a:pPr lvl="0" rtl="0" hangingPunct="0">
              <a:buNone/>
              <a:tabLst/>
            </a:pPr>
            <a:endParaRPr lang="de-DE" sz="1400" kern="1200">
              <a:latin typeface="Open Sans" pitchFamily="34"/>
              <a:ea typeface="Segoe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0">
        <a:tabLst/>
        <a:defRPr lang="de-DE" sz="4400" b="1" i="0" u="none" strike="noStrike" kern="1200">
          <a:ln>
            <a:noFill/>
          </a:ln>
          <a:solidFill>
            <a:srgbClr val="333333"/>
          </a:solidFill>
          <a:latin typeface="Open Sans" pitchFamily="34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2800" b="0" i="0" u="none" strike="noStrike" kern="1200">
          <a:ln>
            <a:noFill/>
          </a:ln>
          <a:solidFill>
            <a:srgbClr val="333333"/>
          </a:solidFill>
          <a:latin typeface="Open Sans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ilenabeltramini.it/schoolwork1718/UserFiles/Admin_teacher/servizio/DM741_2017.pdf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schoolwork1718/UserFiles/Admin_teacher/servizio/sostenibilitaslidedef-170728140258.pdf" TargetMode="External"/><Relationship Id="rId2" Type="http://schemas.openxmlformats.org/officeDocument/2006/relationships/hyperlink" Target="http://www.marilenabeltramini.it/schoolwork1718/UserFiles/Admin_teacher/servizio/AGENDA_2030_Goal_Target.pdf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ernance.pubblica.istruzione.it/PDGF/private/letturaListaIniziativaFormativa/8555?token=" TargetMode="External"/><Relationship Id="rId2" Type="http://schemas.openxmlformats.org/officeDocument/2006/relationships/hyperlink" Target="http://www.istruzione.it/pdgf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arilenabeltramini.it/schoolwork1718/UserFiles/Admin_teacher/servizio/MIUR.AOODRFVG.REGISTRO%20UFFICIALE(U).0001850.20-02-2018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ilenabeltramini.it/schoolwork1718/UserFiles/Admin_teacher/servizio/CALENDARIO_CORSI_NEOASSUNTI_ISIS_BASSA_FRIULANA_sede_liceoScientifico.pdf" TargetMode="External"/><Relationship Id="rId3" Type="http://schemas.openxmlformats.org/officeDocument/2006/relationships/hyperlink" Target="http://www.marilenabeltramini.it/schoolwork1718/UserFiles/Admin_teacher/servizio/pnf-2-bando-n-2.docx" TargetMode="External"/><Relationship Id="rId7" Type="http://schemas.openxmlformats.org/officeDocument/2006/relationships/hyperlink" Target="http://www.marilenabeltramini.it/schoolwork1718/UserFiles/Admin_teacher/servizio/LABORATORIFORMATIVI_2018%20_ambiti_UD_7_8_9.pdf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marilenabeltramini.it/schoolwork1718/UserFiles/Admin_teacher/servizio/PIANO%20_FORMAZIONE_AMBITO_8%20_PROPOSTADIAPERTUR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rilenabeltramini.it/schoolwork1718/UserFiles/Admin_teacher/servizio/CORSO_N.pdf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scuolaetecnologia.it/2016/04/04/sara-belloni/thinkering/" TargetMode="External"/><Relationship Id="rId10" Type="http://schemas.openxmlformats.org/officeDocument/2006/relationships/hyperlink" Target="http://www.marilenabeltramini.it/schoolwork1718/UserFiles/Admin_teacher/servizio/Formazione_neoassunti_uno.pdf" TargetMode="External"/><Relationship Id="rId4" Type="http://schemas.openxmlformats.org/officeDocument/2006/relationships/hyperlink" Target="http://www.marilenabeltramini.it/schoolwork1718/UserFiles/Admin_teacher/servizio/AE_04_DEBATE.pdf" TargetMode="External"/><Relationship Id="rId9" Type="http://schemas.openxmlformats.org/officeDocument/2006/relationships/hyperlink" Target="http://www.marilenabeltramini.it/schoolwork1718/UserFiles/Admin_teacher/servizio/Circolare_Calendario_Formazione_neoassunti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schoolwork1718/UserFiles/Admin_teacher/servizio/PRIORITA_AMBITO_09_allegato_3_rilevazioni_fabbisogni_formativi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schoolwork1718/UserFiles/Admin_teacher/servizio/RENDICONTO_20_OTTOBRE_17.docx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hyperlink" Target="http://www.marilenabeltramini.it/schoolwork1718/UserFiles/Admin_teacher/servizio/dettaglio.pdf" TargetMode="External"/><Relationship Id="rId4" Type="http://schemas.openxmlformats.org/officeDocument/2006/relationships/hyperlink" Target="http://www.marilenabeltramini.it/schoolwork1718/UserFiles/Admin_teacher/servizio/RENDICONTO_PNF_16_17_%20PRIM_%20ANNUALITA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rilenabeltramini.it/schoolwork1718/UserFiles/Admin_teacher/servizio/Budgetpianoformazionedocentipervistorevisori.xlsx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90FF63A-9881-40BB-BAD1-B1874B72E2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5072" y="1999821"/>
            <a:ext cx="9097818" cy="2513185"/>
          </a:xfrm>
        </p:spPr>
        <p:txBody>
          <a:bodyPr/>
          <a:lstStyle/>
          <a:p>
            <a:pPr lvl="0" algn="ctr"/>
            <a:r>
              <a:rPr lang="en-GB" dirty="0" smtClean="0">
                <a:latin typeface="Seriff"/>
              </a:rPr>
              <a:t>FORMAZIONE</a:t>
            </a:r>
            <a:br>
              <a:rPr lang="en-GB" dirty="0" smtClean="0">
                <a:latin typeface="Seriff"/>
              </a:rPr>
            </a:br>
            <a:r>
              <a:rPr lang="en-GB" dirty="0" smtClean="0">
                <a:latin typeface="Seriff"/>
              </a:rPr>
              <a:t>AMBITO IX</a:t>
            </a:r>
            <a:endParaRPr lang="en-GB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0CB6AC7-C832-441F-AA9A-F618A55242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75072" y="5053780"/>
            <a:ext cx="8779896" cy="1877961"/>
          </a:xfrm>
        </p:spPr>
        <p:txBody>
          <a:bodyPr/>
          <a:lstStyle/>
          <a:p>
            <a:pPr algn="ctr"/>
            <a:r>
              <a:rPr lang="de-DE" sz="1800" b="1" dirty="0" smtClean="0">
                <a:solidFill>
                  <a:srgbClr val="FF0000"/>
                </a:solidFill>
                <a:latin typeface="Seriff"/>
              </a:rPr>
              <a:t>ISIS </a:t>
            </a:r>
            <a:r>
              <a:rPr lang="de-DE" sz="1800" b="1" dirty="0" smtClean="0">
                <a:solidFill>
                  <a:srgbClr val="FF0000"/>
                </a:solidFill>
                <a:latin typeface="Seriff"/>
              </a:rPr>
              <a:t>BASSA FRIULANA</a:t>
            </a:r>
            <a:br>
              <a:rPr lang="de-DE" sz="1800" b="1" dirty="0" smtClean="0">
                <a:solidFill>
                  <a:srgbClr val="FF0000"/>
                </a:solidFill>
                <a:latin typeface="Seriff"/>
              </a:rPr>
            </a:br>
            <a:r>
              <a:rPr lang="de-DE" sz="1800" b="1" dirty="0" err="1" smtClean="0">
                <a:latin typeface="Seriff"/>
              </a:rPr>
              <a:t>Liceo</a:t>
            </a:r>
            <a:r>
              <a:rPr lang="de-DE" sz="1800" b="1" dirty="0" smtClean="0">
                <a:latin typeface="Seriff"/>
              </a:rPr>
              <a:t> Scientifico </a:t>
            </a:r>
            <a:r>
              <a:rPr lang="de-DE" sz="1800" b="1" i="1" dirty="0" smtClean="0">
                <a:latin typeface="Seriff"/>
              </a:rPr>
              <a:t>Albert Einstein</a:t>
            </a:r>
          </a:p>
          <a:p>
            <a:pPr algn="ctr"/>
            <a:r>
              <a:rPr lang="de-DE" sz="1800" b="1" dirty="0">
                <a:solidFill>
                  <a:srgbClr val="FF0000"/>
                </a:solidFill>
                <a:latin typeface="Seriff"/>
              </a:rPr>
              <a:t>m</a:t>
            </a:r>
            <a:r>
              <a:rPr lang="de-DE" sz="1800" b="1" dirty="0" smtClean="0">
                <a:solidFill>
                  <a:srgbClr val="FF0000"/>
                </a:solidFill>
                <a:latin typeface="Seriff"/>
              </a:rPr>
              <a:t>artedì 27 febbraio 2018</a:t>
            </a:r>
            <a:r>
              <a:rPr lang="de-DE" sz="1800" b="1" dirty="0">
                <a:solidFill>
                  <a:srgbClr val="FF0000"/>
                </a:solidFill>
                <a:latin typeface="Seriff"/>
              </a:rPr>
              <a:t/>
            </a:r>
            <a:br>
              <a:rPr lang="de-DE" sz="1800" b="1" dirty="0">
                <a:solidFill>
                  <a:srgbClr val="FF0000"/>
                </a:solidFill>
                <a:latin typeface="Seriff"/>
              </a:rPr>
            </a:br>
            <a:r>
              <a:rPr lang="de-DE" sz="1800" b="1" dirty="0" smtClean="0">
                <a:latin typeface="Seriff"/>
              </a:rPr>
              <a:t>Anno Scolastico </a:t>
            </a:r>
            <a:r>
              <a:rPr lang="de-DE" sz="1800" b="1" dirty="0" smtClean="0">
                <a:latin typeface="Seriff"/>
              </a:rPr>
              <a:t>17-18</a:t>
            </a:r>
          </a:p>
          <a:p>
            <a:pPr algn="ctr"/>
            <a:r>
              <a:rPr lang="de-DE" sz="1800" b="1" dirty="0" err="1" smtClean="0">
                <a:latin typeface="Seriff"/>
              </a:rPr>
              <a:t>marilenabeltramini</a:t>
            </a:r>
            <a:endParaRPr lang="de-DE" sz="1800" b="1" dirty="0" smtClean="0">
              <a:latin typeface="Seriff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383" y="393612"/>
            <a:ext cx="1906164" cy="1577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1ED0E53-3909-47C3-9106-10D0CC371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 dirty="0" smtClean="0">
                <a:latin typeface="Seriff"/>
              </a:rPr>
              <a:t>PRIORITA‘ MINISTERIALI</a:t>
            </a:r>
            <a:r>
              <a:rPr lang="de-DE" dirty="0" smtClean="0">
                <a:latin typeface="Seriff"/>
              </a:rPr>
              <a:t/>
            </a:r>
            <a:br>
              <a:rPr lang="de-DE" dirty="0" smtClean="0">
                <a:latin typeface="Seriff"/>
              </a:rPr>
            </a:br>
            <a:endParaRPr lang="de-DE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7FDA1A9-F327-4E69-A9C2-A8F9E9FAB1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1781" y="904568"/>
            <a:ext cx="8878219" cy="6381135"/>
          </a:xfrm>
        </p:spPr>
        <p:txBody>
          <a:bodyPr/>
          <a:lstStyle/>
          <a:p>
            <a:pPr algn="ctr">
              <a:buClr>
                <a:srgbClr val="FF0000"/>
              </a:buClr>
            </a:pPr>
            <a:r>
              <a:rPr lang="it-IT" sz="1800" b="1" dirty="0">
                <a:solidFill>
                  <a:srgbClr val="FF0000"/>
                </a:solidFill>
              </a:rPr>
              <a:t>MIUR.AOODGPER.REGISTRO UFFICIALE(U).0047777.08-11-2017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18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tema </a:t>
            </a:r>
            <a:r>
              <a:rPr lang="it-IT" sz="1800" dirty="0"/>
              <a:t>delle </a:t>
            </a:r>
            <a:r>
              <a:rPr lang="it-IT" sz="1800" dirty="0" smtClean="0"/>
              <a:t>competenze e delle connesse didattiche innovative, anche sulla base degli orientamenti operativi e progettuali che </a:t>
            </a:r>
            <a:r>
              <a:rPr lang="it-IT" sz="1800" dirty="0"/>
              <a:t>saranno </a:t>
            </a:r>
            <a:r>
              <a:rPr lang="it-IT" sz="1800" b="1" dirty="0" smtClean="0"/>
              <a:t>forniti </a:t>
            </a:r>
            <a:r>
              <a:rPr lang="it-IT" sz="1800" b="1" dirty="0"/>
              <a:t>dal comitato scientifico nazionale operante</a:t>
            </a:r>
            <a:r>
              <a:rPr lang="it-IT" sz="1800" dirty="0"/>
              <a:t>, a livello nazionale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b="1" dirty="0">
                <a:solidFill>
                  <a:srgbClr val="FF0000"/>
                </a:solidFill>
              </a:rPr>
              <a:t>per il primo ciclo </a:t>
            </a:r>
            <a:r>
              <a:rPr lang="it-IT" sz="1800" dirty="0"/>
              <a:t>(D.M. n. 537 del 1/08/2017);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il </a:t>
            </a:r>
            <a:r>
              <a:rPr lang="it-IT" sz="1800" dirty="0"/>
              <a:t>tema della </a:t>
            </a:r>
            <a:r>
              <a:rPr lang="it-IT" sz="1800" b="1" dirty="0">
                <a:solidFill>
                  <a:srgbClr val="FF0000"/>
                </a:solidFill>
              </a:rPr>
              <a:t>valutazione degli apprendimenti</a:t>
            </a:r>
            <a:r>
              <a:rPr lang="it-IT" sz="1800" dirty="0"/>
              <a:t>, in fase di revisione normativa a seguito del d.lgs 62/2017 e dei D.M. n. 741 e n. 742 del 2017, con particolare riferimento ai temi della </a:t>
            </a:r>
            <a:r>
              <a:rPr lang="it-IT" sz="1800" b="1" dirty="0">
                <a:solidFill>
                  <a:srgbClr val="FF0000"/>
                </a:solidFill>
              </a:rPr>
              <a:t>valutazione formativa, del nuovo ruolo delle prove Invalsi, della certificazione delle competenze e dei nuovi esami di stato</a:t>
            </a:r>
            <a:r>
              <a:rPr lang="it-IT" sz="1800" dirty="0"/>
              <a:t>, anche sulla base degli orientamento forniti dal MIUR;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il </a:t>
            </a:r>
            <a:r>
              <a:rPr lang="it-IT" sz="1800" dirty="0"/>
              <a:t>tema dell’</a:t>
            </a:r>
            <a:r>
              <a:rPr lang="it-IT" sz="1800" b="1" dirty="0">
                <a:solidFill>
                  <a:srgbClr val="FF0000"/>
                </a:solidFill>
              </a:rPr>
              <a:t>alternanza scuola-lavoro</a:t>
            </a:r>
            <a:r>
              <a:rPr lang="it-IT" sz="1800" b="1" dirty="0"/>
              <a:t> </a:t>
            </a:r>
            <a:r>
              <a:rPr lang="it-IT" sz="1800" dirty="0"/>
              <a:t>da indirizzare anche in relazione agli esiti delle azioni di monitoraggio qualitativo;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800" dirty="0" smtClean="0"/>
              <a:t>il </a:t>
            </a:r>
            <a:r>
              <a:rPr lang="it-IT" sz="1800" dirty="0"/>
              <a:t>tema dell’</a:t>
            </a:r>
            <a:r>
              <a:rPr lang="it-IT" sz="1800" b="1" dirty="0">
                <a:solidFill>
                  <a:srgbClr val="FF0000"/>
                </a:solidFill>
              </a:rPr>
              <a:t>autonomia organizzativa e didattica</a:t>
            </a:r>
            <a:r>
              <a:rPr lang="it-IT" sz="1800" dirty="0"/>
              <a:t>, con particolare riferimento alle connessioni con l’evoluzione dei PTOF, il migliore utilizzo, da parte delle istituzioni scolastiche, dell’organico di potenziamento, l’attivazione di modelli organizzativi flessibili. </a:t>
            </a:r>
          </a:p>
          <a:p>
            <a:pPr lvl="0" algn="just">
              <a:buClr>
                <a:srgbClr val="EF2929"/>
              </a:buClr>
              <a:buSzPct val="100000"/>
            </a:pPr>
            <a:endParaRPr lang="de-DE" sz="2400" dirty="0" smtClean="0">
              <a:latin typeface="Serif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87708" y="76348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3600" b="1" dirty="0"/>
          </a:p>
        </p:txBody>
      </p:sp>
      <p:sp>
        <p:nvSpPr>
          <p:cNvPr id="5" name="Rettangolo 4"/>
          <p:cNvSpPr/>
          <p:nvPr/>
        </p:nvSpPr>
        <p:spPr>
          <a:xfrm>
            <a:off x="560438" y="1712973"/>
            <a:ext cx="8849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MIUR.AOODGPER.REGISTRO UFFICIALE(U).0047777.08-11-2017</a:t>
            </a:r>
          </a:p>
          <a:p>
            <a:pPr algn="just"/>
            <a:r>
              <a:rPr lang="it-IT" sz="2400" b="1" dirty="0" smtClean="0"/>
              <a:t>Area </a:t>
            </a:r>
            <a:r>
              <a:rPr lang="it-IT" sz="2400" b="1" dirty="0"/>
              <a:t>delle lingue </a:t>
            </a:r>
            <a:r>
              <a:rPr lang="it-IT" sz="2400" b="1" dirty="0" smtClean="0"/>
              <a:t>straniere </a:t>
            </a:r>
            <a:r>
              <a:rPr lang="it-IT" sz="2400" b="1" dirty="0" smtClean="0">
                <a:sym typeface="Wingdings" panose="05000000000000000000" pitchFamily="2" charset="2"/>
              </a:rPr>
              <a:t></a:t>
            </a:r>
            <a:r>
              <a:rPr lang="it-IT" sz="2400" b="1" dirty="0" smtClean="0"/>
              <a:t> </a:t>
            </a:r>
            <a:r>
              <a:rPr lang="it-IT" sz="2400" dirty="0"/>
              <a:t>le iniziative dovranno tener conto dello (e non sovrapporsi allo) sviluppo dei </a:t>
            </a:r>
            <a:r>
              <a:rPr lang="it-IT" sz="2400" b="1" dirty="0">
                <a:solidFill>
                  <a:srgbClr val="FF0000"/>
                </a:solidFill>
              </a:rPr>
              <a:t>percorsi metodologici CLIL </a:t>
            </a:r>
            <a:r>
              <a:rPr lang="it-IT" sz="2400" dirty="0">
                <a:solidFill>
                  <a:srgbClr val="FF0000"/>
                </a:solidFill>
              </a:rPr>
              <a:t>per la </a:t>
            </a:r>
            <a:r>
              <a:rPr lang="it-IT" sz="2400" b="1" dirty="0">
                <a:solidFill>
                  <a:srgbClr val="FF0000"/>
                </a:solidFill>
              </a:rPr>
              <a:t>scuola secondaria di II grado</a:t>
            </a:r>
            <a:r>
              <a:rPr lang="it-IT" sz="2400" dirty="0"/>
              <a:t>, secondo quanto previsto dal D.M. 851/2017 relativo alla gestione dei fondi per l’anno 2017 della Legge n. 440/1997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/>
              <a:t>L’attivazione </a:t>
            </a:r>
            <a:r>
              <a:rPr lang="it-IT" sz="2400" dirty="0"/>
              <a:t>di </a:t>
            </a:r>
            <a:r>
              <a:rPr lang="it-IT" sz="2400" b="1" dirty="0">
                <a:solidFill>
                  <a:srgbClr val="FF0000"/>
                </a:solidFill>
              </a:rPr>
              <a:t>percorsi sperimentali CLIL nel primo ciclo</a:t>
            </a:r>
            <a:r>
              <a:rPr lang="it-IT" sz="2400" dirty="0"/>
              <a:t>, </a:t>
            </a:r>
            <a:r>
              <a:rPr lang="it-IT" sz="2400" b="1" dirty="0"/>
              <a:t>il completamento e rafforzamento della </a:t>
            </a:r>
            <a:r>
              <a:rPr lang="it-IT" sz="2400" b="1" dirty="0">
                <a:solidFill>
                  <a:srgbClr val="FF0000"/>
                </a:solidFill>
              </a:rPr>
              <a:t>formazione linguistica per i docenti della scuola primaria</a:t>
            </a:r>
            <a:r>
              <a:rPr lang="it-IT" sz="2400" b="1" dirty="0"/>
              <a:t>, le connessioni con le </a:t>
            </a:r>
            <a:r>
              <a:rPr lang="it-IT" sz="2400" b="1" dirty="0">
                <a:solidFill>
                  <a:srgbClr val="FF0000"/>
                </a:solidFill>
              </a:rPr>
              <a:t>nuove modalità di rilevazione degli apprendimenti predisposti dall’Invalsi </a:t>
            </a:r>
            <a:r>
              <a:rPr lang="it-IT" sz="2400" dirty="0"/>
              <a:t>(</a:t>
            </a:r>
            <a:r>
              <a:rPr lang="it-IT" sz="2400" dirty="0">
                <a:hlinkClick r:id="rId2"/>
              </a:rPr>
              <a:t>D.M. n. 741/2017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Alle </a:t>
            </a:r>
            <a:r>
              <a:rPr lang="it-IT" sz="2400" dirty="0"/>
              <a:t>azioni sulle lingue dovrà essere riservata </a:t>
            </a:r>
            <a:r>
              <a:rPr lang="it-IT" sz="2400" b="1" dirty="0"/>
              <a:t>una quota delle risorse disponibili a livello di ciascun ambito territoriale</a:t>
            </a:r>
            <a:r>
              <a:rPr lang="it-IT" sz="2400" dirty="0"/>
              <a:t>, in funzione dei bisogni territoriali.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19200" y="763481"/>
            <a:ext cx="569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Seriff"/>
              </a:rPr>
              <a:t>PRIORITA‘ MINISTERIALI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4728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39098" y="1088426"/>
            <a:ext cx="9183329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MIUR.AOODGPER.REGISTRO UFFICIALE(U).</a:t>
            </a:r>
            <a:r>
              <a:rPr lang="it-IT" b="1" dirty="0" smtClean="0">
                <a:solidFill>
                  <a:srgbClr val="FF0000"/>
                </a:solidFill>
              </a:rPr>
              <a:t>0047777.08-11-2017</a:t>
            </a:r>
            <a:endParaRPr lang="it-IT" sz="1600" dirty="0" smtClean="0"/>
          </a:p>
          <a:p>
            <a:pPr algn="just"/>
            <a:r>
              <a:rPr lang="it-IT" sz="1600" dirty="0"/>
              <a:t>A</a:t>
            </a:r>
            <a:r>
              <a:rPr lang="it-IT" sz="1600" dirty="0" smtClean="0"/>
              <a:t>vendo </a:t>
            </a:r>
            <a:r>
              <a:rPr lang="it-IT" sz="1600" dirty="0"/>
              <a:t>cura di </a:t>
            </a:r>
            <a:r>
              <a:rPr lang="it-IT" sz="1600" b="1" dirty="0"/>
              <a:t>razionalizzare gli interventi a livello di ambito</a:t>
            </a:r>
            <a:r>
              <a:rPr lang="it-IT" sz="1600" dirty="0"/>
              <a:t>, si ritiene opportuno segnalare l’esigenza di affrontare, fra l’altro, i </a:t>
            </a:r>
            <a:r>
              <a:rPr lang="it-IT" sz="1600" b="1" dirty="0"/>
              <a:t>temi </a:t>
            </a:r>
            <a:r>
              <a:rPr lang="it-IT" sz="1600" dirty="0"/>
              <a:t>della</a:t>
            </a:r>
            <a:r>
              <a:rPr lang="it-IT" sz="1600" dirty="0" smtClean="0"/>
              <a:t>:</a:t>
            </a:r>
          </a:p>
          <a:p>
            <a:pPr algn="just"/>
            <a:endParaRPr lang="it-IT" sz="1600" b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600" b="1" dirty="0" smtClean="0"/>
              <a:t>integrazione </a:t>
            </a:r>
            <a:r>
              <a:rPr lang="it-IT" sz="1600" b="1" dirty="0"/>
              <a:t>multiculturale e cittadinanza globale</a:t>
            </a:r>
            <a:r>
              <a:rPr lang="it-IT" sz="1600" dirty="0"/>
              <a:t>, anche in connessione con i temi della sostenibilità di cui </a:t>
            </a:r>
            <a:r>
              <a:rPr lang="it-IT" sz="1600" dirty="0" smtClean="0"/>
              <a:t>all’</a:t>
            </a:r>
            <a:r>
              <a:rPr lang="it-IT" sz="1600" b="1" dirty="0" smtClean="0">
                <a:hlinkClick r:id="rId2"/>
              </a:rPr>
              <a:t>Agenda 2030</a:t>
            </a:r>
            <a:r>
              <a:rPr lang="it-IT" sz="1600" dirty="0" smtClean="0"/>
              <a:t>; (</a:t>
            </a:r>
            <a:r>
              <a:rPr lang="it-IT" sz="1600" dirty="0" smtClean="0">
                <a:hlinkClick r:id="rId3"/>
              </a:rPr>
              <a:t>vedi anche</a:t>
            </a:r>
            <a:r>
              <a:rPr lang="it-IT" sz="1600" dirty="0" smtClean="0"/>
              <a:t>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600" b="1" dirty="0" smtClean="0"/>
              <a:t>inclusione </a:t>
            </a:r>
            <a:r>
              <a:rPr lang="it-IT" sz="1600" b="1" dirty="0"/>
              <a:t>e disabilità, per una preliminare conoscenza delle innovazioni previste dal D.lgs. n. 66/2017 </a:t>
            </a:r>
            <a:r>
              <a:rPr lang="it-IT" sz="1600" dirty="0"/>
              <a:t>(coinvolgendo figure sensibili e di coordinamento e destinando </a:t>
            </a:r>
            <a:r>
              <a:rPr lang="it-IT" sz="1600" b="1" dirty="0"/>
              <a:t>interventi prioritari a docenti di sostegno sforniti dei prescritti titoli di specializzazione</a:t>
            </a:r>
            <a:r>
              <a:rPr lang="it-IT" sz="1600" dirty="0" smtClean="0"/>
              <a:t>);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600" b="1" dirty="0" smtClean="0"/>
              <a:t>insuccesso </a:t>
            </a:r>
            <a:r>
              <a:rPr lang="it-IT" sz="1600" b="1" dirty="0"/>
              <a:t>scolastico e contrasto alla dispersione</a:t>
            </a:r>
            <a:r>
              <a:rPr lang="it-IT" sz="1600" dirty="0"/>
              <a:t>, anche in connessione con le iniziative promosse dall’apposito Osservatorio nazionale contro la dispersione e relative linee progettuali e finanziarie;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1600" b="1" dirty="0" smtClean="0"/>
              <a:t>l’approfondimento </a:t>
            </a:r>
            <a:r>
              <a:rPr lang="it-IT" sz="1600" b="1" dirty="0"/>
              <a:t>di aspetti relativi alla cultura artistica e musicale</a:t>
            </a:r>
            <a:r>
              <a:rPr lang="it-IT" sz="1600" dirty="0"/>
              <a:t>, in relazione alle innovazioni previste dagli artt.8-9 del D.lgs. 60/2017 (attivando almeno un laboratorio formativo in ogni ambito territoriale</a:t>
            </a:r>
            <a:r>
              <a:rPr lang="it-IT" sz="1600" dirty="0" smtClean="0"/>
              <a:t>).</a:t>
            </a:r>
          </a:p>
          <a:p>
            <a:pPr algn="ctr">
              <a:buClr>
                <a:srgbClr val="FF0000"/>
              </a:buClr>
            </a:pP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</a:t>
            </a:r>
            <a:endParaRPr lang="it-IT" sz="2400" dirty="0"/>
          </a:p>
          <a:p>
            <a:pPr algn="just"/>
            <a:r>
              <a:rPr lang="it-IT" sz="1600" dirty="0"/>
              <a:t>ogni ambito territoriale siano realizzate </a:t>
            </a:r>
            <a:r>
              <a:rPr lang="it-IT" sz="1600" b="1" dirty="0">
                <a:solidFill>
                  <a:srgbClr val="FF0000"/>
                </a:solidFill>
              </a:rPr>
              <a:t>almeno due iniziative formative rivolte ai docenti di scuola dell’infanzia statale</a:t>
            </a:r>
            <a:r>
              <a:rPr lang="it-IT" sz="1600" dirty="0"/>
              <a:t>, aperte anche a docenti ed educatori di altri comparti educativi, </a:t>
            </a:r>
            <a:r>
              <a:rPr lang="it-IT" sz="1600" b="1" dirty="0"/>
              <a:t>sui temi della cultura dell’infanzia, in connessione con il d. </a:t>
            </a:r>
            <a:r>
              <a:rPr lang="it-IT" sz="1600" b="1" dirty="0" err="1"/>
              <a:t>lgs</a:t>
            </a:r>
            <a:r>
              <a:rPr lang="it-IT" sz="1600" b="1" dirty="0"/>
              <a:t>. n. 65/2017</a:t>
            </a:r>
            <a:r>
              <a:rPr lang="it-IT" sz="1600" dirty="0"/>
              <a:t>: </a:t>
            </a:r>
            <a:r>
              <a:rPr lang="it-IT" sz="1600" b="1" dirty="0"/>
              <a:t>una</a:t>
            </a:r>
            <a:r>
              <a:rPr lang="it-IT" sz="1600" dirty="0"/>
              <a:t> rivolta a </a:t>
            </a:r>
            <a:r>
              <a:rPr lang="it-IT" sz="1600" b="1" dirty="0"/>
              <a:t>consolidare le pratiche educative </a:t>
            </a:r>
            <a:r>
              <a:rPr lang="it-IT" sz="1600" dirty="0"/>
              <a:t>e </a:t>
            </a:r>
            <a:r>
              <a:rPr lang="it-IT" sz="1600" b="1" dirty="0"/>
              <a:t>didattiche </a:t>
            </a:r>
            <a:r>
              <a:rPr lang="it-IT" sz="1600" b="1" dirty="0">
                <a:solidFill>
                  <a:srgbClr val="FF0000"/>
                </a:solidFill>
              </a:rPr>
              <a:t>in una logica di continuità educativa</a:t>
            </a:r>
            <a:r>
              <a:rPr lang="it-IT" sz="1600" b="1" dirty="0"/>
              <a:t>, l’altra a </a:t>
            </a:r>
            <a:r>
              <a:rPr lang="it-IT" sz="1600" b="1" dirty="0">
                <a:solidFill>
                  <a:srgbClr val="FF0000"/>
                </a:solidFill>
              </a:rPr>
              <a:t>sviluppare competenze pedagogiche ed organizzative </a:t>
            </a:r>
            <a:r>
              <a:rPr lang="it-IT" sz="1600" b="1" dirty="0"/>
              <a:t>in vista dell’assunzione di </a:t>
            </a:r>
            <a:r>
              <a:rPr lang="it-IT" sz="1600" b="1" dirty="0">
                <a:solidFill>
                  <a:srgbClr val="FF0000"/>
                </a:solidFill>
              </a:rPr>
              <a:t>compiti di coordinamento pedagogico</a:t>
            </a:r>
            <a:r>
              <a:rPr lang="it-IT" sz="1600" dirty="0"/>
              <a:t>. Per questa nuova priorità si raccomanda la costruzione di </a:t>
            </a:r>
            <a:r>
              <a:rPr lang="it-IT" sz="1600" b="1" dirty="0"/>
              <a:t>progetti condivisi, anche sotto il profilo finanziario, con le Regioni, gli Enti locali, il sistema paritario e il terzo settore</a:t>
            </a:r>
            <a:r>
              <a:rPr lang="it-IT" sz="1600" dirty="0"/>
              <a:t>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24232" y="156960"/>
            <a:ext cx="668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Seriff"/>
              </a:rPr>
              <a:t>PRIORITA‘ MINISTERIALI</a:t>
            </a:r>
            <a:endParaRPr lang="it-IT" sz="3600" b="1" dirty="0">
              <a:latin typeface="Seriff"/>
            </a:endParaRPr>
          </a:p>
        </p:txBody>
      </p:sp>
    </p:spTree>
    <p:extLst>
      <p:ext uri="{BB962C8B-B14F-4D97-AF65-F5344CB8AC3E}">
        <p14:creationId xmlns:p14="http://schemas.microsoft.com/office/powerpoint/2010/main" val="3636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7125" y="4336027"/>
            <a:ext cx="92324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A tal fine si raccomanda nuovamente alle istituzioni scolastiche e alle articolazioni territoriali dell’Amministrazione scolastica che </a:t>
            </a:r>
            <a:r>
              <a:rPr lang="it-IT" sz="2400" b="1" dirty="0"/>
              <a:t>è necessario inserire nella piattaforma SOFIA le iniziative formative del suddetto Piano</a:t>
            </a:r>
            <a:r>
              <a:rPr lang="it-IT" sz="2400" dirty="0"/>
              <a:t>, in modo da rendere più organica ed esaustiva la conoscenza delle iniziative in atto</a:t>
            </a:r>
            <a:r>
              <a:rPr lang="it-IT" sz="2400" dirty="0" smtClean="0"/>
              <a:t>.</a:t>
            </a:r>
          </a:p>
          <a:p>
            <a:pPr algn="just"/>
            <a:r>
              <a:rPr lang="it-IT" sz="2400" dirty="0" smtClean="0">
                <a:hlinkClick r:id="rId2"/>
              </a:rPr>
              <a:t>Link</a:t>
            </a:r>
            <a:endParaRPr lang="it-IT" sz="2400" dirty="0" smtClean="0"/>
          </a:p>
          <a:p>
            <a:pPr algn="just"/>
            <a:r>
              <a:rPr lang="it-IT" sz="2400" dirty="0" smtClean="0">
                <a:hlinkClick r:id="rId3"/>
              </a:rPr>
              <a:t>Esempio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1046" y="770946"/>
            <a:ext cx="771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SOFIA</a:t>
            </a:r>
            <a:endParaRPr lang="it-IT" sz="36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134" y="770946"/>
            <a:ext cx="4133351" cy="25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3529" y="1795969"/>
            <a:ext cx="9055510" cy="83099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it-IT" sz="2400" b="1" dirty="0"/>
              <a:t>Seminario </a:t>
            </a:r>
            <a:endParaRPr lang="it-IT" sz="2400" b="1" dirty="0" smtClean="0"/>
          </a:p>
          <a:p>
            <a:r>
              <a:rPr lang="it-IT" sz="2400" dirty="0" smtClean="0"/>
              <a:t>“</a:t>
            </a:r>
            <a:r>
              <a:rPr lang="it-IT" sz="2400" dirty="0">
                <a:solidFill>
                  <a:srgbClr val="FF0000"/>
                </a:solidFill>
                <a:hlinkClick r:id="rId2"/>
              </a:rPr>
              <a:t>Progettazione delle attività di formazione del personale docente</a:t>
            </a:r>
            <a:r>
              <a:rPr lang="it-IT" sz="2400" dirty="0"/>
              <a:t>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8309" y="104898"/>
            <a:ext cx="863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mtClean="0">
                <a:latin typeface="Seriff"/>
              </a:rPr>
              <a:t>PROSSIMI IMPEGNI </a:t>
            </a:r>
            <a:endParaRPr lang="it-IT" sz="3600" b="1" dirty="0">
              <a:latin typeface="Seriff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5688" y="5432621"/>
            <a:ext cx="9065343" cy="175432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Individuazione docenti diversi ordini di scuola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b="1" dirty="0" smtClean="0"/>
              <a:t>Infanzia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b="1" dirty="0" smtClean="0"/>
              <a:t>Primaria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b="1" dirty="0" smtClean="0"/>
              <a:t>Secondaria I Grado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b="1" dirty="0" smtClean="0"/>
              <a:t>Secondaria II Grado</a:t>
            </a:r>
            <a:r>
              <a:rPr lang="it-IT" dirty="0" smtClean="0"/>
              <a:t> (prof.ssa M. Beltramini)</a:t>
            </a:r>
          </a:p>
          <a:p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5521" y="3132789"/>
            <a:ext cx="9055510" cy="20313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Destinatari</a:t>
            </a:r>
            <a:r>
              <a:rPr lang="it-IT" dirty="0" smtClean="0"/>
              <a:t>: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dirty="0" smtClean="0"/>
              <a:t>dirigenti scolastici delle scuole polo per la formazione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dirty="0" smtClean="0"/>
              <a:t>dirigenti scolatici delle scuole capofila di ambito </a:t>
            </a:r>
            <a:endParaRPr lang="it-IT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dirty="0" smtClean="0"/>
              <a:t>quattro docenti per ciascun ambito </a:t>
            </a:r>
            <a:r>
              <a:rPr lang="it-IT" dirty="0"/>
              <a:t>territoriale (uno per ciascun ordine di </a:t>
            </a:r>
            <a:r>
              <a:rPr lang="it-IT" dirty="0" smtClean="0"/>
              <a:t>scuola)</a:t>
            </a:r>
          </a:p>
          <a:p>
            <a:pPr algn="ctr"/>
            <a:r>
              <a:rPr lang="it-IT" dirty="0" smtClean="0">
                <a:sym typeface="Wingdings" panose="05000000000000000000" pitchFamily="2" charset="2"/>
              </a:rPr>
              <a:t>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sostenere </a:t>
            </a:r>
            <a:r>
              <a:rPr lang="it-IT" b="1" dirty="0">
                <a:solidFill>
                  <a:srgbClr val="FF0000"/>
                </a:solidFill>
              </a:rPr>
              <a:t>le scuole nella progettazione </a:t>
            </a:r>
            <a:r>
              <a:rPr lang="it-IT" b="1" dirty="0" smtClean="0">
                <a:solidFill>
                  <a:srgbClr val="FF0000"/>
                </a:solidFill>
              </a:rPr>
              <a:t>delle attività </a:t>
            </a:r>
            <a:r>
              <a:rPr lang="it-IT" b="1" dirty="0">
                <a:solidFill>
                  <a:srgbClr val="FF0000"/>
                </a:solidFill>
              </a:rPr>
              <a:t>di formazione </a:t>
            </a:r>
            <a:endParaRPr lang="it-IT" b="1" dirty="0" smtClean="0">
              <a:solidFill>
                <a:srgbClr val="FF0000"/>
              </a:solidFill>
            </a:endParaRPr>
          </a:p>
          <a:p>
            <a:pPr algn="ctr"/>
            <a:r>
              <a:rPr lang="it-IT" b="1" dirty="0" smtClean="0"/>
              <a:t>destinate </a:t>
            </a:r>
            <a:r>
              <a:rPr lang="it-IT" b="1" dirty="0"/>
              <a:t>al personale docente</a:t>
            </a:r>
            <a:r>
              <a:rPr lang="it-IT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70" y="5628746"/>
            <a:ext cx="3629025" cy="1362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73" y="38429"/>
            <a:ext cx="2737958" cy="16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65238" y="0"/>
            <a:ext cx="8849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PROPOSTE  INTER- AMBITO E </a:t>
            </a:r>
          </a:p>
          <a:p>
            <a:pPr algn="ctr"/>
            <a:r>
              <a:rPr lang="it-IT" sz="3600" b="1" dirty="0" smtClean="0"/>
              <a:t>FORMAZIONE NEO-ASSUNTI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78192" y="1219127"/>
            <a:ext cx="8328679" cy="29238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Proposte</a:t>
            </a:r>
          </a:p>
          <a:p>
            <a:r>
              <a:rPr lang="it-IT" sz="3200" dirty="0">
                <a:hlinkClick r:id="rId2"/>
              </a:rPr>
              <a:t>P</a:t>
            </a:r>
            <a:r>
              <a:rPr lang="it-IT" sz="3200" dirty="0" smtClean="0">
                <a:hlinkClick r:id="rId2"/>
              </a:rPr>
              <a:t>ervenute da altri AMBITI</a:t>
            </a:r>
            <a:endParaRPr lang="it-IT" sz="3200" dirty="0" smtClean="0"/>
          </a:p>
          <a:p>
            <a:r>
              <a:rPr lang="it-IT" sz="2400" dirty="0" smtClean="0">
                <a:hlinkClick r:id="rId3"/>
              </a:rPr>
              <a:t>Esempi</a:t>
            </a:r>
            <a:r>
              <a:rPr lang="it-IT" sz="2400" dirty="0" smtClean="0"/>
              <a:t>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hlinkClick r:id="rId4"/>
              </a:rPr>
              <a:t>DEBATE</a:t>
            </a:r>
            <a:endParaRPr lang="it-IT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hlinkClick r:id="rId5"/>
              </a:rPr>
              <a:t>Metodologia </a:t>
            </a:r>
            <a:r>
              <a:rPr lang="it-IT" sz="2400" dirty="0" err="1">
                <a:hlinkClick r:id="rId5"/>
              </a:rPr>
              <a:t>T</a:t>
            </a:r>
            <a:r>
              <a:rPr lang="it-IT" sz="2400" dirty="0" err="1" smtClean="0">
                <a:hlinkClick r:id="rId5"/>
              </a:rPr>
              <a:t>hinkering</a:t>
            </a:r>
            <a:endParaRPr lang="it-IT" sz="24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b="1" dirty="0">
                <a:hlinkClick r:id="rId6"/>
              </a:rPr>
              <a:t>Italiano, Neoitaliano, </a:t>
            </a:r>
            <a:r>
              <a:rPr lang="it-IT" sz="2400" b="1" dirty="0" smtClean="0">
                <a:hlinkClick r:id="rId6"/>
              </a:rPr>
              <a:t>Post italiano</a:t>
            </a:r>
            <a:endParaRPr lang="it-IT" sz="2400" dirty="0"/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63786" y="5221067"/>
            <a:ext cx="8167906" cy="206210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Formazione</a:t>
            </a: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neo-assunti</a:t>
            </a:r>
          </a:p>
          <a:p>
            <a:r>
              <a:rPr lang="it-IT" sz="2400" b="1" dirty="0" smtClean="0">
                <a:hlinkClick r:id="rId7"/>
              </a:rPr>
              <a:t>Nota Marinelli</a:t>
            </a:r>
            <a:endParaRPr lang="it-IT" sz="2400" b="1" dirty="0" smtClean="0"/>
          </a:p>
          <a:p>
            <a:r>
              <a:rPr lang="it-IT" sz="2400" b="1" dirty="0" smtClean="0">
                <a:hlinkClick r:id="rId8"/>
              </a:rPr>
              <a:t>Calendario laboratori Ambito IX</a:t>
            </a:r>
            <a:endParaRPr lang="it-IT" sz="2400" b="1" dirty="0" smtClean="0"/>
          </a:p>
          <a:p>
            <a:r>
              <a:rPr lang="it-IT" sz="2400" b="1" dirty="0" smtClean="0">
                <a:hlinkClick r:id="rId9"/>
              </a:rPr>
              <a:t>Circolare spedita ai neoassunti</a:t>
            </a:r>
            <a:endParaRPr lang="it-IT" sz="2400" b="1" dirty="0" smtClean="0"/>
          </a:p>
          <a:p>
            <a:r>
              <a:rPr lang="it-IT" sz="2400" b="1" dirty="0" smtClean="0">
                <a:hlinkClick r:id="rId10"/>
              </a:rPr>
              <a:t>Attività peer to peer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2478" y="5988817"/>
            <a:ext cx="2545959" cy="11526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3746" y="1563963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6013" y="1258528"/>
            <a:ext cx="8013290" cy="470898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GRAZIE</a:t>
            </a:r>
          </a:p>
          <a:p>
            <a:pPr algn="ctr"/>
            <a:endParaRPr lang="it-IT" sz="6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</a:t>
            </a:r>
          </a:p>
          <a:p>
            <a:pPr algn="ctr"/>
            <a:endParaRPr lang="it-IT" sz="6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L’ ATTENZIONE</a:t>
            </a:r>
            <a:endParaRPr lang="it-IT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7935090-ADBE-4B3A-841D-0FBC371593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0168" y="684717"/>
            <a:ext cx="8855640" cy="553998"/>
          </a:xfrm>
        </p:spPr>
        <p:txBody>
          <a:bodyPr>
            <a:spAutoFit/>
          </a:bodyPr>
          <a:lstStyle/>
          <a:p>
            <a:pPr lvl="0" algn="ctr"/>
            <a:r>
              <a:rPr lang="de-DE" sz="3600" dirty="0" smtClean="0">
                <a:latin typeface="Seriff"/>
              </a:rPr>
              <a:t>PRIORITA‘ INDIVIDUATE</a:t>
            </a:r>
            <a:endParaRPr lang="de-DE" sz="3600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3063D55-73C2-41D7-98D5-7236FBC5F3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291" y="1653310"/>
            <a:ext cx="9291783" cy="5504872"/>
          </a:xfrm>
        </p:spPr>
        <p:txBody>
          <a:bodyPr/>
          <a:lstStyle/>
          <a:p>
            <a:pPr algn="ctr">
              <a:buClr>
                <a:srgbClr val="EF2929"/>
              </a:buClr>
              <a:buSzPct val="100000"/>
            </a:pPr>
            <a:r>
              <a:rPr lang="en-GB" sz="3200" b="1" dirty="0" smtClean="0">
                <a:solidFill>
                  <a:srgbClr val="FF0000"/>
                </a:solidFill>
                <a:latin typeface="Seriff"/>
              </a:rPr>
              <a:t>FABBISOGNI FORMATIVI RILEVATI</a:t>
            </a:r>
          </a:p>
          <a:p>
            <a:pPr algn="just">
              <a:buClr>
                <a:srgbClr val="EF2929"/>
              </a:buClr>
              <a:buSzPct val="100000"/>
            </a:pPr>
            <a:r>
              <a:rPr lang="en-GB" b="1" dirty="0" smtClean="0">
                <a:solidFill>
                  <a:srgbClr val="FF0000"/>
                </a:solidFill>
                <a:latin typeface="Seriff"/>
                <a:hlinkClick r:id="rId3"/>
              </a:rPr>
              <a:t>DATI RILEVATI</a:t>
            </a:r>
            <a:endParaRPr lang="en-GB" b="1" dirty="0" smtClean="0">
              <a:solidFill>
                <a:srgbClr val="FF0000"/>
              </a:solidFill>
              <a:latin typeface="Seriff"/>
            </a:endParaRPr>
          </a:p>
          <a:p>
            <a:pPr algn="just">
              <a:buClr>
                <a:srgbClr val="EF2929"/>
              </a:buClr>
              <a:buSzPct val="100000"/>
            </a:pPr>
            <a:endParaRPr lang="en-GB" sz="2400" b="1" dirty="0">
              <a:solidFill>
                <a:srgbClr val="FF0000"/>
              </a:solidFill>
              <a:latin typeface="Seriff"/>
            </a:endParaRPr>
          </a:p>
          <a:p>
            <a:pPr algn="just">
              <a:buClr>
                <a:srgbClr val="EF2929"/>
              </a:buClr>
              <a:buSzPct val="100000"/>
            </a:pPr>
            <a:endParaRPr lang="en-GB" b="1" dirty="0" smtClean="0">
              <a:solidFill>
                <a:srgbClr val="FF0000"/>
              </a:solidFill>
              <a:latin typeface="Seriff"/>
            </a:endParaRPr>
          </a:p>
          <a:p>
            <a:pPr algn="just">
              <a:buClr>
                <a:srgbClr val="EF2929"/>
              </a:buClr>
              <a:buSzPct val="100000"/>
            </a:pPr>
            <a:r>
              <a:rPr lang="en-GB" b="1" dirty="0" smtClean="0">
                <a:solidFill>
                  <a:srgbClr val="FF0000"/>
                </a:solidFill>
                <a:latin typeface="Seriff"/>
              </a:rPr>
              <a:t>MODALITA’ UTILIZZATE</a:t>
            </a: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Priorità  a corsi/percorsi con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il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maggior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numero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di richieste</a:t>
            </a:r>
            <a:endParaRPr lang="en-GB" sz="2400" b="1" dirty="0">
              <a:solidFill>
                <a:schemeClr val="tx1"/>
              </a:solidFill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Risposta a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necessità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di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ordine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geografico</a:t>
            </a:r>
            <a:endParaRPr lang="en-GB" sz="2400" b="1" dirty="0" smtClean="0">
              <a:solidFill>
                <a:schemeClr val="tx1"/>
              </a:solidFill>
              <a:latin typeface="Seriff"/>
            </a:endParaRP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Risposta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alle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esigenze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dell’ambito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anche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attraverso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richieste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specifiche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di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qualche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istituto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che</a:t>
            </a:r>
            <a:r>
              <a:rPr lang="en-GB" sz="2400" b="1" dirty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risultavano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di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interesse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anche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per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altri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istituti</a:t>
            </a:r>
            <a:r>
              <a:rPr lang="en-GB" sz="2400" b="1" dirty="0" smtClean="0">
                <a:solidFill>
                  <a:schemeClr val="tx1"/>
                </a:solidFill>
                <a:latin typeface="Seriff"/>
              </a:rPr>
              <a:t> </a:t>
            </a:r>
            <a:r>
              <a:rPr lang="en-GB" sz="2400" b="1" dirty="0" err="1" smtClean="0">
                <a:solidFill>
                  <a:schemeClr val="tx1"/>
                </a:solidFill>
                <a:latin typeface="Seriff"/>
              </a:rPr>
              <a:t>dell’Ambito</a:t>
            </a:r>
            <a:endParaRPr lang="en-GB" sz="2400" b="1" dirty="0">
              <a:solidFill>
                <a:schemeClr val="tx1"/>
              </a:solidFill>
              <a:latin typeface="Seriff"/>
            </a:endParaRPr>
          </a:p>
        </p:txBody>
      </p:sp>
      <p:pic>
        <p:nvPicPr>
          <p:cNvPr id="1026" name="Picture 2" descr="Risultati immagini">
            <a:extLst>
              <a:ext uri="{FF2B5EF4-FFF2-40B4-BE49-F238E27FC236}">
                <a16:creationId xmlns="" xmlns:a16="http://schemas.microsoft.com/office/drawing/2014/main" id="{0CCD9F6C-0D37-463F-840B-A9C9B509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18" y="2507737"/>
            <a:ext cx="1721359" cy="17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2FCC49F-3696-4178-9666-FE859D834B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 dirty="0" smtClean="0">
                <a:latin typeface="Seriff"/>
              </a:rPr>
              <a:t>RIEPILOGO PERCORSI REALIZZATI</a:t>
            </a:r>
            <a:br>
              <a:rPr lang="de-DE" sz="3600" dirty="0" smtClean="0">
                <a:latin typeface="Seriff"/>
              </a:rPr>
            </a:br>
            <a:r>
              <a:rPr lang="de-DE" sz="3600" dirty="0" smtClean="0">
                <a:latin typeface="Seriff"/>
              </a:rPr>
              <a:t>E RENDICONTATI</a:t>
            </a:r>
            <a:endParaRPr lang="de-DE" sz="3600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A19830F-F5BC-46F5-A7A4-7607CE65D5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2787" y="1651818"/>
            <a:ext cx="9458631" cy="5742040"/>
          </a:xfrm>
        </p:spPr>
        <p:txBody>
          <a:bodyPr/>
          <a:lstStyle/>
          <a:p>
            <a:pPr lvl="0">
              <a:buClr>
                <a:srgbClr val="EF2929"/>
              </a:buClr>
              <a:buSzPct val="45000"/>
            </a:pPr>
            <a:r>
              <a:rPr lang="de-DE" dirty="0" smtClean="0">
                <a:solidFill>
                  <a:srgbClr val="FF0000"/>
                </a:solidFill>
                <a:latin typeface="+mn-lt"/>
                <a:hlinkClick r:id="rId3"/>
              </a:rPr>
              <a:t>SCHEDA DI SINTESI AMBITO</a:t>
            </a:r>
            <a:endParaRPr lang="de-DE" dirty="0">
              <a:solidFill>
                <a:srgbClr val="FF0000"/>
              </a:solidFill>
              <a:latin typeface="+mn-lt"/>
            </a:endParaRPr>
          </a:p>
          <a:p>
            <a:pPr lvl="0">
              <a:buClr>
                <a:srgbClr val="EF2929"/>
              </a:buClr>
              <a:buSzPct val="45000"/>
            </a:pPr>
            <a:r>
              <a:rPr lang="de-DE" dirty="0" smtClean="0">
                <a:solidFill>
                  <a:srgbClr val="FF0000"/>
                </a:solidFill>
                <a:latin typeface="+mn-lt"/>
                <a:hlinkClick r:id="rId4"/>
              </a:rPr>
              <a:t>RESOCONTO USR FVG</a:t>
            </a:r>
            <a:r>
              <a:rPr lang="de-DE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de-DE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 </a:t>
            </a:r>
            <a:r>
              <a:rPr lang="de-DE" dirty="0" err="1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  <a:hlinkClick r:id="rId5"/>
              </a:rPr>
              <a:t>dettaglio</a:t>
            </a: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lvl="0" algn="ctr">
              <a:buClr>
                <a:srgbClr val="EF2929"/>
              </a:buClr>
              <a:buSzPct val="100000"/>
            </a:pPr>
            <a:r>
              <a:rPr lang="de-DE" sz="2400" b="1" dirty="0" smtClean="0">
                <a:solidFill>
                  <a:srgbClr val="FF0000"/>
                </a:solidFill>
              </a:rPr>
              <a:t>LO SVILUPPO PROFESSIONALE CONTINUO</a:t>
            </a:r>
          </a:p>
          <a:p>
            <a:pPr lvl="0" algn="ctr">
              <a:buClr>
                <a:srgbClr val="EF2929"/>
              </a:buClr>
              <a:buSzPct val="100000"/>
            </a:pPr>
            <a:r>
              <a:rPr lang="de-DE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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 marL="342900" lvl="0" indent="-342900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</a:rPr>
              <a:t>Didattica </a:t>
            </a:r>
            <a:r>
              <a:rPr lang="it-IT" sz="2000" b="1" dirty="0">
                <a:solidFill>
                  <a:srgbClr val="FF0000"/>
                </a:solidFill>
              </a:rPr>
              <a:t>per competenze, innovazione metodologica e competenze di </a:t>
            </a:r>
            <a:r>
              <a:rPr lang="it-IT" sz="2000" b="1" dirty="0" smtClean="0">
                <a:solidFill>
                  <a:srgbClr val="FF0000"/>
                </a:solidFill>
              </a:rPr>
              <a:t>base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(4 corsi: D.NICOLI – M. CASTOLDI)</a:t>
            </a:r>
          </a:p>
          <a:p>
            <a:pPr marL="342900" lvl="0" indent="-342900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FF0000"/>
                </a:solidFill>
              </a:rPr>
              <a:t>Competenze digitali e nuovi ambienti per </a:t>
            </a:r>
            <a:r>
              <a:rPr lang="it-IT" sz="2000" b="1" dirty="0" smtClean="0">
                <a:solidFill>
                  <a:srgbClr val="FF0000"/>
                </a:solidFill>
              </a:rPr>
              <a:t>l’apprendimento</a:t>
            </a:r>
          </a:p>
          <a:p>
            <a:pPr lvl="0">
              <a:buClr>
                <a:srgbClr val="EF2929"/>
              </a:buClr>
              <a:buSzPct val="45000"/>
            </a:pPr>
            <a:r>
              <a:rPr lang="it-IT" sz="1800" dirty="0" smtClean="0"/>
              <a:t>3 corsi : Google Base</a:t>
            </a:r>
          </a:p>
          <a:p>
            <a:pPr lvl="0">
              <a:buClr>
                <a:srgbClr val="EF2929"/>
              </a:buClr>
              <a:buSzPct val="45000"/>
            </a:pPr>
            <a:r>
              <a:rPr lang="it-IT" sz="1800" dirty="0" smtClean="0"/>
              <a:t>1 corso: </a:t>
            </a:r>
            <a:r>
              <a:rPr lang="it-IT" sz="1800" dirty="0"/>
              <a:t>EAS – Episodi di Apprendimento </a:t>
            </a:r>
            <a:r>
              <a:rPr lang="it-IT" sz="1800" dirty="0" smtClean="0"/>
              <a:t>Situati</a:t>
            </a:r>
            <a:endParaRPr lang="it-IT" sz="1800" dirty="0"/>
          </a:p>
          <a:p>
            <a:pPr lvl="0">
              <a:buClr>
                <a:srgbClr val="EF2929"/>
              </a:buClr>
              <a:buSzPct val="45000"/>
            </a:pPr>
            <a:r>
              <a:rPr lang="it-IT" sz="1800" i="1" dirty="0" smtClean="0"/>
              <a:t>2 corsi: </a:t>
            </a:r>
            <a:r>
              <a:rPr lang="it-IT" sz="1800" dirty="0" smtClean="0"/>
              <a:t>Portfolio </a:t>
            </a:r>
            <a:r>
              <a:rPr lang="it-IT" sz="1800" dirty="0"/>
              <a:t>Digitale del docente e CV digitale </a:t>
            </a:r>
            <a:r>
              <a:rPr lang="it-IT" sz="1800" dirty="0" smtClean="0"/>
              <a:t>Europeo</a:t>
            </a:r>
          </a:p>
          <a:p>
            <a:pPr>
              <a:buClr>
                <a:srgbClr val="EF2929"/>
              </a:buClr>
              <a:buSzPct val="45000"/>
            </a:pPr>
            <a:r>
              <a:rPr lang="it-IT" sz="1800" dirty="0" smtClean="0">
                <a:solidFill>
                  <a:schemeClr val="tx1"/>
                </a:solidFill>
              </a:rPr>
              <a:t>2 corsi: </a:t>
            </a:r>
            <a:r>
              <a:rPr lang="it-IT" sz="1800" dirty="0"/>
              <a:t>Didattica cooperativa condivisa online: strumenti, servizi e metodologie</a:t>
            </a:r>
          </a:p>
          <a:p>
            <a:pPr lvl="0">
              <a:buClr>
                <a:srgbClr val="EF2929"/>
              </a:buClr>
              <a:buSzPct val="45000"/>
            </a:pP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600" y="1042220"/>
            <a:ext cx="2512967" cy="13928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1975" y="5181599"/>
            <a:ext cx="1923665" cy="1282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2CD6696-E8C5-465A-8F8D-8BC3BB2FD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163157"/>
            <a:ext cx="8855640" cy="1262520"/>
          </a:xfrm>
        </p:spPr>
        <p:txBody>
          <a:bodyPr/>
          <a:lstStyle/>
          <a:p>
            <a:pPr lvl="0"/>
            <a:r>
              <a:rPr lang="de-DE" sz="3600" dirty="0" smtClean="0">
                <a:latin typeface="Seriff"/>
              </a:rPr>
              <a:t>PERCORSI REALIZZATI</a:t>
            </a:r>
            <a:endParaRPr lang="de-DE" sz="3600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CFE4601F-0F0B-4D41-8528-82FF29A045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2284" y="1425677"/>
            <a:ext cx="9123356" cy="5751871"/>
          </a:xfrm>
        </p:spPr>
        <p:txBody>
          <a:bodyPr/>
          <a:lstStyle/>
          <a:p>
            <a:pPr lvl="0" algn="just">
              <a:buClr>
                <a:srgbClr val="EF2929"/>
              </a:buClr>
              <a:buSzPct val="100000"/>
            </a:pPr>
            <a:r>
              <a:rPr lang="it-IT" b="1" dirty="0" smtClean="0"/>
              <a:t>Inclusione </a:t>
            </a:r>
            <a:r>
              <a:rPr lang="it-IT" b="1" dirty="0"/>
              <a:t>e </a:t>
            </a:r>
            <a:r>
              <a:rPr lang="it-IT" b="1" dirty="0" smtClean="0"/>
              <a:t>disabilità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</a:rPr>
              <a:t>Percorso </a:t>
            </a:r>
            <a:r>
              <a:rPr lang="it-IT" sz="2000" b="1" dirty="0">
                <a:solidFill>
                  <a:srgbClr val="FF0000"/>
                </a:solidFill>
              </a:rPr>
              <a:t>modulare a cura de </a:t>
            </a:r>
            <a:r>
              <a:rPr lang="it-IT" sz="2000" b="1" dirty="0" smtClean="0">
                <a:solidFill>
                  <a:srgbClr val="FF0000"/>
                </a:solidFill>
              </a:rPr>
              <a:t>La Nostra Famiglia: 2 corsi Cervignano del Friuli – Pasian di Prato</a:t>
            </a:r>
          </a:p>
          <a:p>
            <a:r>
              <a:rPr lang="it-IT" sz="2000" b="1" dirty="0"/>
              <a:t>Relatori</a:t>
            </a:r>
            <a:r>
              <a:rPr lang="it-IT" sz="2000" dirty="0"/>
              <a:t>: Drigo-Blaseotto, Gaiarin-Favaro, Pevere-Moretti, </a:t>
            </a:r>
            <a:r>
              <a:rPr lang="it-IT" sz="2000" dirty="0" err="1"/>
              <a:t>Pizzardi</a:t>
            </a:r>
            <a:r>
              <a:rPr lang="it-IT" sz="2000" dirty="0"/>
              <a:t>-Rigo, Ciol, Zanier- Pevere, </a:t>
            </a:r>
            <a:r>
              <a:rPr lang="it-IT" sz="2000" dirty="0" smtClean="0"/>
              <a:t>Ferrario-Volzone-Zilli</a:t>
            </a:r>
            <a:endParaRPr lang="it-IT" sz="2000" dirty="0"/>
          </a:p>
          <a:p>
            <a:pPr marL="342900" indent="-16668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 smtClean="0"/>
              <a:t>Modulo </a:t>
            </a:r>
            <a:r>
              <a:rPr lang="it-IT" sz="2000" dirty="0"/>
              <a:t>1: Integrazione Scolastica</a:t>
            </a:r>
          </a:p>
          <a:p>
            <a:pPr marL="342900" indent="-16668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Modulo 2: Didattica Visiva</a:t>
            </a:r>
          </a:p>
          <a:p>
            <a:pPr marL="342900" indent="-166688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Modulo 3 e 4 Comunicazione Aumentativa Alternativa (due moduli</a:t>
            </a:r>
            <a:r>
              <a:rPr lang="it-IT" sz="2000" dirty="0" smtClean="0"/>
              <a:t>)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FF0000"/>
                </a:solidFill>
              </a:rPr>
              <a:t>Prerequisiti </a:t>
            </a:r>
            <a:r>
              <a:rPr lang="it-IT" sz="2400" b="1" dirty="0">
                <a:solidFill>
                  <a:srgbClr val="FF0000"/>
                </a:solidFill>
              </a:rPr>
              <a:t>Specifici </a:t>
            </a:r>
            <a:r>
              <a:rPr lang="it-IT" sz="2400" b="1" dirty="0" smtClean="0">
                <a:solidFill>
                  <a:srgbClr val="FF0000"/>
                </a:solidFill>
              </a:rPr>
              <a:t>dell’Apprendimento</a:t>
            </a:r>
            <a:r>
              <a:rPr lang="it-IT" sz="2400" b="1" dirty="0">
                <a:solidFill>
                  <a:srgbClr val="FF0000"/>
                </a:solidFill>
              </a:rPr>
              <a:t>, Screening e </a:t>
            </a:r>
            <a:r>
              <a:rPr lang="it-IT" sz="2000" b="1" dirty="0">
                <a:solidFill>
                  <a:srgbClr val="FF0000"/>
                </a:solidFill>
              </a:rPr>
              <a:t>Strategie Didattiche per prevenire le difficoltà di </a:t>
            </a:r>
            <a:r>
              <a:rPr lang="it-IT" sz="2000" b="1" dirty="0" smtClean="0">
                <a:solidFill>
                  <a:srgbClr val="FF0000"/>
                </a:solidFill>
              </a:rPr>
              <a:t>Apprendimento </a:t>
            </a:r>
            <a:r>
              <a:rPr lang="it-IT" sz="2000" dirty="0" smtClean="0"/>
              <a:t>(infanzia-primaria)</a:t>
            </a:r>
          </a:p>
          <a:p>
            <a:pPr>
              <a:buClr>
                <a:srgbClr val="FF0000"/>
              </a:buClr>
            </a:pPr>
            <a:r>
              <a:rPr lang="it-IT" sz="2000" b="1" dirty="0"/>
              <a:t>Relatore</a:t>
            </a:r>
            <a:r>
              <a:rPr lang="it-IT" sz="2000" dirty="0"/>
              <a:t>: dott. ssa Francesca Borgioli</a:t>
            </a:r>
          </a:p>
          <a:p>
            <a:r>
              <a:rPr lang="it-IT" sz="2000" b="1" dirty="0" smtClean="0"/>
              <a:t>1 corso: Liceo </a:t>
            </a:r>
            <a:r>
              <a:rPr lang="it-IT" sz="2000" b="1" dirty="0"/>
              <a:t>Scientifico Albert Einstein e IC Destra </a:t>
            </a:r>
            <a:r>
              <a:rPr lang="it-IT" sz="2000" b="1" dirty="0" smtClean="0"/>
              <a:t>Torre</a:t>
            </a:r>
            <a:endParaRPr lang="it-IT" sz="2000" b="1" dirty="0"/>
          </a:p>
          <a:p>
            <a:pPr>
              <a:buClr>
                <a:srgbClr val="FF0000"/>
              </a:buClr>
            </a:pPr>
            <a:endParaRPr lang="it-IT" sz="2400" b="1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sz="2400" dirty="0" smtClean="0"/>
          </a:p>
          <a:p>
            <a:pPr lvl="0" algn="just">
              <a:buClr>
                <a:srgbClr val="EF2929"/>
              </a:buClr>
              <a:buSzPct val="100000"/>
            </a:pPr>
            <a:endParaRPr lang="de-DE" sz="2400" b="1" dirty="0">
              <a:latin typeface="Seriff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76" y="497809"/>
            <a:ext cx="3857540" cy="119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0608F45-353F-469D-850C-D3DBEFB025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6244" y="300960"/>
            <a:ext cx="8769395" cy="711763"/>
          </a:xfrm>
        </p:spPr>
        <p:txBody>
          <a:bodyPr/>
          <a:lstStyle/>
          <a:p>
            <a:r>
              <a:rPr lang="de-DE" sz="3600" dirty="0">
                <a:latin typeface="Seriff"/>
              </a:rPr>
              <a:t>PERCORSI REALIZZATI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4DF5A2B-2F04-4F92-B0BF-3BC9407032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3122" y="1425677"/>
            <a:ext cx="9350477" cy="5801032"/>
          </a:xfrm>
        </p:spPr>
        <p:txBody>
          <a:bodyPr/>
          <a:lstStyle/>
          <a:p>
            <a:pPr algn="just">
              <a:buClr>
                <a:srgbClr val="EF2929"/>
              </a:buClr>
              <a:buSzPct val="100000"/>
            </a:pPr>
            <a:r>
              <a:rPr lang="it-IT" sz="2400" b="1" dirty="0" smtClean="0"/>
              <a:t>Coesione </a:t>
            </a:r>
            <a:r>
              <a:rPr lang="it-IT" sz="2400" b="1" dirty="0"/>
              <a:t>sociale e prevenzione del disagio giovanile globale</a:t>
            </a:r>
            <a:endParaRPr lang="de-DE" sz="2400" b="1" dirty="0">
              <a:solidFill>
                <a:srgbClr val="FF0000"/>
              </a:solidFill>
              <a:latin typeface="Seriff"/>
            </a:endParaRPr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FF0000"/>
                </a:solidFill>
              </a:rPr>
              <a:t>La Scuola Che Cambia: Nuove Sfide e Nuovi Strumenti. Gli Insegnanti: Clima </a:t>
            </a:r>
            <a:r>
              <a:rPr lang="it-IT" sz="2000" b="1" dirty="0" smtClean="0">
                <a:solidFill>
                  <a:srgbClr val="FF0000"/>
                </a:solidFill>
              </a:rPr>
              <a:t>e </a:t>
            </a:r>
            <a:r>
              <a:rPr lang="it-IT" sz="2000" b="1" dirty="0">
                <a:solidFill>
                  <a:srgbClr val="FF0000"/>
                </a:solidFill>
              </a:rPr>
              <a:t>Benessere Organizzativo: Come Potenziare la Propria </a:t>
            </a:r>
            <a:r>
              <a:rPr lang="it-IT" sz="2000" b="1" dirty="0" smtClean="0">
                <a:solidFill>
                  <a:srgbClr val="FF0000"/>
                </a:solidFill>
              </a:rPr>
              <a:t>Autoefficacia</a:t>
            </a:r>
          </a:p>
          <a:p>
            <a:pPr algn="just">
              <a:buClr>
                <a:srgbClr val="EF2929"/>
              </a:buClr>
              <a:buSzPct val="100000"/>
            </a:pPr>
            <a:r>
              <a:rPr lang="it-IT" sz="2000" b="1" dirty="0" smtClean="0"/>
              <a:t>Percorso organizzato in 4 gruppi di lavoro</a:t>
            </a:r>
          </a:p>
          <a:p>
            <a:r>
              <a:rPr lang="it-IT" sz="2000" dirty="0" smtClean="0"/>
              <a:t>Relatori: dott. ssa Irene Del Gaudio</a:t>
            </a:r>
          </a:p>
          <a:p>
            <a:pPr algn="just">
              <a:buClr>
                <a:srgbClr val="EF2929"/>
              </a:buClr>
              <a:buSzPct val="100000"/>
            </a:pPr>
            <a:r>
              <a:rPr lang="it-IT" sz="2000" dirty="0" smtClean="0"/>
              <a:t>1 corso: </a:t>
            </a:r>
            <a:r>
              <a:rPr lang="it-IT" sz="2000" b="1" dirty="0" smtClean="0"/>
              <a:t>IC </a:t>
            </a:r>
            <a:r>
              <a:rPr lang="it-IT" sz="2000" b="1" dirty="0"/>
              <a:t>Don Milani </a:t>
            </a:r>
            <a:r>
              <a:rPr lang="it-IT" sz="2000" b="1" dirty="0" smtClean="0"/>
              <a:t>– Aquileia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</a:rPr>
              <a:t>Progetto </a:t>
            </a:r>
            <a:r>
              <a:rPr lang="it-IT" sz="2000" b="1" dirty="0">
                <a:solidFill>
                  <a:srgbClr val="FF0000"/>
                </a:solidFill>
              </a:rPr>
              <a:t>BAPNE (Biomeccanica, Anatomia, Psicologia, Neuroscienza) per lo sviluppo delle intelligenze multiple e della </a:t>
            </a:r>
            <a:r>
              <a:rPr lang="it-IT" sz="2000" b="1" dirty="0" smtClean="0">
                <a:solidFill>
                  <a:srgbClr val="FF0000"/>
                </a:solidFill>
              </a:rPr>
              <a:t>persona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000" dirty="0"/>
              <a:t>Formatore: Giorgio </a:t>
            </a:r>
            <a:r>
              <a:rPr lang="it-IT" sz="2000" dirty="0" err="1" smtClean="0"/>
              <a:t>Cozzutti</a:t>
            </a:r>
            <a:endParaRPr lang="it-IT" sz="2000" b="1" dirty="0"/>
          </a:p>
          <a:p>
            <a:r>
              <a:rPr lang="it-IT" sz="2000" dirty="0" smtClean="0"/>
              <a:t>2 corsi: </a:t>
            </a:r>
            <a:r>
              <a:rPr lang="it-IT" sz="2000" b="1" dirty="0"/>
              <a:t>IC </a:t>
            </a:r>
            <a:r>
              <a:rPr lang="it-IT" sz="2000" b="1" dirty="0" smtClean="0"/>
              <a:t>Gonars e </a:t>
            </a:r>
            <a:r>
              <a:rPr lang="it-IT" sz="2000" b="1" dirty="0"/>
              <a:t>IC Lestizza – Talmassons</a:t>
            </a:r>
            <a:endParaRPr lang="it-IT" sz="2000" dirty="0"/>
          </a:p>
          <a:p>
            <a:pPr algn="just">
              <a:buClr>
                <a:srgbClr val="EF2929"/>
              </a:buClr>
              <a:buSzPct val="100000"/>
            </a:pPr>
            <a:endParaRPr lang="it-IT" sz="2000" dirty="0"/>
          </a:p>
          <a:p>
            <a:pPr marL="342900" indent="-3429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endParaRPr lang="it-IT" sz="2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193" y="2690198"/>
            <a:ext cx="2438128" cy="15343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307" y="5518091"/>
            <a:ext cx="3617292" cy="144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96671F0-F9D5-4A65-B2AE-CE1216EEE1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7392" y="558125"/>
            <a:ext cx="8855640" cy="1262520"/>
          </a:xfrm>
        </p:spPr>
        <p:txBody>
          <a:bodyPr/>
          <a:lstStyle/>
          <a:p>
            <a:pPr lvl="0"/>
            <a:r>
              <a:rPr lang="de-DE" sz="3600" dirty="0">
                <a:latin typeface="Seriff"/>
              </a:rPr>
              <a:t>PERCORSI REALIZZATI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2A391B00-37F7-403C-945E-E3EE2AE81C0B}"/>
              </a:ext>
            </a:extLst>
          </p:cNvPr>
          <p:cNvSpPr/>
          <p:nvPr/>
        </p:nvSpPr>
        <p:spPr>
          <a:xfrm>
            <a:off x="720000" y="1698335"/>
            <a:ext cx="4468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>
                <a:solidFill>
                  <a:srgbClr val="FF0000"/>
                </a:solidFill>
              </a:rPr>
              <a:t>Valutazione e miglioramento</a:t>
            </a:r>
            <a:endParaRPr lang="de-DE" sz="2800" b="1" dirty="0">
              <a:solidFill>
                <a:srgbClr val="FF0000"/>
              </a:solidFill>
              <a:latin typeface="Seriff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57392" y="4807974"/>
            <a:ext cx="8171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b="1" dirty="0"/>
              <a:t>Sistema Nazionale di Valutazione</a:t>
            </a:r>
          </a:p>
          <a:p>
            <a:pPr marL="265113"/>
            <a:r>
              <a:rPr lang="it-IT" sz="2400" dirty="0"/>
              <a:t>Sede incontri: </a:t>
            </a:r>
            <a:r>
              <a:rPr lang="it-IT" sz="2400" b="1" dirty="0"/>
              <a:t>ISIS A. Malignani di Udine </a:t>
            </a:r>
          </a:p>
          <a:p>
            <a:pPr marL="265113"/>
            <a:r>
              <a:rPr lang="it-IT" sz="2400" dirty="0"/>
              <a:t>Relatori figure dello staff del MIP e del prof Agasisti: l'Ispettore Cristanini  e in video conferenza il prof. Previtali</a:t>
            </a:r>
            <a:r>
              <a:rPr lang="it-IT" sz="2400" dirty="0" smtClean="0"/>
              <a:t>.</a:t>
            </a:r>
          </a:p>
          <a:p>
            <a:pPr marL="265113"/>
            <a:r>
              <a:rPr lang="it-IT" sz="2400" dirty="0"/>
              <a:t>Date: </a:t>
            </a:r>
            <a:r>
              <a:rPr lang="it-IT" sz="2400" dirty="0" smtClean="0"/>
              <a:t>14.03.17 - 15.03.17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9573" y="2377015"/>
            <a:ext cx="7669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sz="2400" b="1" dirty="0" smtClean="0"/>
              <a:t>Sistema </a:t>
            </a:r>
            <a:r>
              <a:rPr lang="it-IT" sz="2400" b="1" dirty="0"/>
              <a:t>Nazionale di Valutazione</a:t>
            </a:r>
          </a:p>
          <a:p>
            <a:pPr marL="265113">
              <a:tabLst>
                <a:tab pos="176213" algn="l"/>
              </a:tabLst>
            </a:pPr>
            <a:r>
              <a:rPr lang="it-IT" sz="2400" dirty="0"/>
              <a:t>Sede dell'incontro: </a:t>
            </a:r>
            <a:r>
              <a:rPr lang="it-IT" sz="2400" b="1" dirty="0"/>
              <a:t>IC Premariacco – sede di Remanzacco</a:t>
            </a:r>
          </a:p>
          <a:p>
            <a:pPr marL="265113">
              <a:tabLst>
                <a:tab pos="176213" algn="l"/>
              </a:tabLst>
            </a:pPr>
            <a:r>
              <a:rPr lang="it-IT" sz="2400" dirty="0"/>
              <a:t>Relatrice prof.ssa Da Re</a:t>
            </a:r>
          </a:p>
          <a:p>
            <a:pPr marL="265113">
              <a:tabLst>
                <a:tab pos="176213" algn="l"/>
              </a:tabLst>
            </a:pPr>
            <a:r>
              <a:rPr lang="it-IT" sz="2400" dirty="0"/>
              <a:t>Data: 18 febbraio 2017 </a:t>
            </a:r>
          </a:p>
          <a:p>
            <a:pPr marL="265113">
              <a:tabLst>
                <a:tab pos="176213" algn="l"/>
              </a:tabLst>
            </a:pPr>
            <a:r>
              <a:rPr lang="it-IT" sz="2400" dirty="0" smtClean="0"/>
              <a:t>(realizzato </a:t>
            </a:r>
            <a:r>
              <a:rPr lang="it-IT" sz="2400" dirty="0"/>
              <a:t>i</a:t>
            </a:r>
            <a:r>
              <a:rPr lang="it-IT" sz="2400" dirty="0" smtClean="0"/>
              <a:t>n </a:t>
            </a:r>
            <a:r>
              <a:rPr lang="it-IT" sz="2400" dirty="0"/>
              <a:t>convenzione con la DS prof.ssa M. Venzo)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84" y="526047"/>
            <a:ext cx="2994502" cy="79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7419" y="481780"/>
            <a:ext cx="713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Seriff"/>
              </a:rPr>
              <a:t>ASPETTI ECONOMICI </a:t>
            </a:r>
            <a:endParaRPr lang="it-IT" sz="3600" b="1" dirty="0">
              <a:latin typeface="Seriff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10813" y="1828800"/>
            <a:ext cx="7973961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File  </a:t>
            </a:r>
            <a:r>
              <a:rPr lang="it-IT" sz="2400" b="1" dirty="0" smtClean="0"/>
              <a:t>Budget </a:t>
            </a:r>
            <a:r>
              <a:rPr lang="it-IT" sz="2400" b="1" dirty="0"/>
              <a:t>piano di formazione docenti </a:t>
            </a:r>
            <a:r>
              <a:rPr lang="it-IT" sz="2400" b="1" dirty="0" smtClean="0"/>
              <a:t>visto revisori</a:t>
            </a:r>
          </a:p>
          <a:p>
            <a:endParaRPr lang="it-IT" sz="2400" b="1" dirty="0"/>
          </a:p>
          <a:p>
            <a:r>
              <a:rPr lang="it-IT" sz="2400" b="1" dirty="0" smtClean="0">
                <a:hlinkClick r:id="rId2"/>
              </a:rPr>
              <a:t>LINK</a:t>
            </a:r>
            <a:endParaRPr lang="it-IT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730" y="3218936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46DE295-8201-48B0-AB32-1F6AFEBF6C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0" y="171720"/>
            <a:ext cx="8855640" cy="1520999"/>
          </a:xfrm>
        </p:spPr>
        <p:txBody>
          <a:bodyPr/>
          <a:lstStyle/>
          <a:p>
            <a:r>
              <a:rPr lang="de-DE" sz="3600" dirty="0" smtClean="0">
                <a:latin typeface="Seriff"/>
              </a:rPr>
              <a:t>PERCORSO IN PROGRESS</a:t>
            </a:r>
            <a:endParaRPr lang="de-DE" sz="3600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80F298F-8A03-41C6-9EB6-7A18956959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5871" y="1839264"/>
            <a:ext cx="8640000" cy="4054519"/>
          </a:xfrm>
        </p:spPr>
        <p:txBody>
          <a:bodyPr/>
          <a:lstStyle/>
          <a:p>
            <a:pPr marL="457200" lvl="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b="1" dirty="0"/>
              <a:t>Scuola e </a:t>
            </a:r>
            <a:r>
              <a:rPr lang="it-IT" b="1" dirty="0" smtClean="0"/>
              <a:t>Lavoro</a:t>
            </a:r>
          </a:p>
          <a:p>
            <a:pPr lvl="0" algn="just">
              <a:buClr>
                <a:srgbClr val="EF2929"/>
              </a:buClr>
              <a:buSzPct val="100000"/>
            </a:pPr>
            <a:endParaRPr lang="it-IT" sz="2400" dirty="0"/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L’Alternanza </a:t>
            </a:r>
            <a:r>
              <a:rPr lang="it-IT" sz="2400" b="1" dirty="0">
                <a:solidFill>
                  <a:srgbClr val="FF0000"/>
                </a:solidFill>
              </a:rPr>
              <a:t>scuola-lavoro. Il lavoro del consiglio di classe e la costruzione di percorsi basati su competenze trasversali 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>
                <a:latin typeface="Seriff"/>
              </a:rPr>
              <a:t>2 incontri in presenza + 5 Webinar</a:t>
            </a:r>
            <a:endParaRPr lang="de-DE" sz="2600" b="1" dirty="0">
              <a:latin typeface="Seriff"/>
            </a:endParaRPr>
          </a:p>
          <a:p>
            <a:r>
              <a:rPr lang="it-IT" dirty="0"/>
              <a:t>Sede del corso: ISIS della Bassa Friulana. </a:t>
            </a:r>
          </a:p>
          <a:p>
            <a:r>
              <a:rPr lang="it-IT" dirty="0" smtClean="0"/>
              <a:t>Relatore: </a:t>
            </a:r>
            <a:r>
              <a:rPr lang="it-IT" dirty="0"/>
              <a:t>A. </a:t>
            </a:r>
            <a:r>
              <a:rPr lang="it-IT" dirty="0" smtClean="0"/>
              <a:t>Salatin</a:t>
            </a:r>
            <a:endParaRPr lang="it-IT" b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15" y="932219"/>
            <a:ext cx="2371725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6C846F-1306-4C9C-A88F-0AB8CE2FE8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sz="3600" dirty="0" smtClean="0">
                <a:latin typeface="Seriff"/>
              </a:rPr>
              <a:t>SECONDA ANNUALITA</a:t>
            </a:r>
            <a:endParaRPr lang="de-DE" sz="3600" dirty="0">
              <a:latin typeface="Seriff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C00AEC8-2EA0-428D-95DE-3F7FFD8764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0000" y="1985818"/>
            <a:ext cx="6785700" cy="4558982"/>
          </a:xfrm>
        </p:spPr>
        <p:txBody>
          <a:bodyPr/>
          <a:lstStyle/>
          <a:p>
            <a:pPr algn="ctr">
              <a:buClr>
                <a:srgbClr val="EF2929"/>
              </a:buClr>
              <a:buSzPct val="100000"/>
            </a:pPr>
            <a:r>
              <a:rPr lang="de-DE" b="1" dirty="0" err="1" smtClean="0">
                <a:solidFill>
                  <a:srgbClr val="FF0000"/>
                </a:solidFill>
                <a:latin typeface="Seriff"/>
              </a:rPr>
              <a:t>Percorsi</a:t>
            </a:r>
            <a:r>
              <a:rPr lang="de-DE" b="1" dirty="0" smtClean="0">
                <a:solidFill>
                  <a:srgbClr val="FF0000"/>
                </a:solidFill>
                <a:latin typeface="Seriff"/>
              </a:rPr>
              <a:t> da </a:t>
            </a:r>
            <a:r>
              <a:rPr lang="de-DE" b="1" dirty="0" err="1" smtClean="0">
                <a:solidFill>
                  <a:srgbClr val="FF0000"/>
                </a:solidFill>
                <a:latin typeface="Seriff"/>
              </a:rPr>
              <a:t>attivare</a:t>
            </a:r>
            <a:endParaRPr lang="de-DE" b="1" dirty="0" smtClean="0">
              <a:solidFill>
                <a:srgbClr val="FF0000"/>
              </a:solidFill>
              <a:latin typeface="Seriff"/>
            </a:endParaRPr>
          </a:p>
          <a:p>
            <a:pPr algn="ctr">
              <a:buClr>
                <a:srgbClr val="EF2929"/>
              </a:buClr>
              <a:buSzPct val="100000"/>
            </a:pPr>
            <a:r>
              <a:rPr lang="de-DE" dirty="0" smtClean="0">
                <a:latin typeface="Seriff"/>
                <a:sym typeface="Wingdings" panose="05000000000000000000" pitchFamily="2" charset="2"/>
              </a:rPr>
              <a:t></a:t>
            </a:r>
            <a:endParaRPr lang="de-DE" dirty="0">
              <a:latin typeface="Seriff"/>
              <a:sym typeface="Wingdings" panose="05000000000000000000" pitchFamily="2" charset="2"/>
            </a:endParaRPr>
          </a:p>
          <a:p>
            <a:pPr algn="ctr">
              <a:buClr>
                <a:srgbClr val="EF2929"/>
              </a:buClr>
              <a:buSzPct val="100000"/>
            </a:pPr>
            <a:r>
              <a:rPr lang="de-DE" b="1" dirty="0" err="1" smtClean="0">
                <a:latin typeface="Seriff"/>
              </a:rPr>
              <a:t>Priorità</a:t>
            </a:r>
            <a:r>
              <a:rPr lang="de-DE" b="1" dirty="0" smtClean="0">
                <a:latin typeface="Seriff"/>
              </a:rPr>
              <a:t> da </a:t>
            </a:r>
            <a:r>
              <a:rPr lang="de-DE" b="1" dirty="0" err="1" smtClean="0">
                <a:latin typeface="Seriff"/>
              </a:rPr>
              <a:t>soddisfare</a:t>
            </a:r>
            <a:r>
              <a:rPr lang="de-DE" dirty="0" smtClean="0">
                <a:latin typeface="Seriff"/>
              </a:rPr>
              <a:t>:</a:t>
            </a: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dirty="0"/>
              <a:t>Autonomia organizzativa e </a:t>
            </a:r>
            <a:r>
              <a:rPr lang="it-IT" dirty="0" smtClean="0"/>
              <a:t>didattica</a:t>
            </a: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dirty="0"/>
              <a:t>Competenze di lingua </a:t>
            </a:r>
            <a:r>
              <a:rPr lang="it-IT" dirty="0" smtClean="0"/>
              <a:t>straniera</a:t>
            </a:r>
          </a:p>
          <a:p>
            <a:pPr marL="457200" indent="-457200" algn="l">
              <a:buClr>
                <a:srgbClr val="EF2929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dirty="0" smtClean="0"/>
              <a:t>Integrazione, competenze </a:t>
            </a:r>
            <a:r>
              <a:rPr lang="it-IT" dirty="0"/>
              <a:t>di cittadinanza e cittadinanza </a:t>
            </a:r>
            <a:r>
              <a:rPr lang="it-IT" dirty="0" smtClean="0"/>
              <a:t>globale</a:t>
            </a:r>
          </a:p>
          <a:p>
            <a:pPr marL="457200" indent="-457200" algn="just">
              <a:buClr>
                <a:srgbClr val="EF2929"/>
              </a:buClr>
              <a:buSzPct val="100000"/>
              <a:buFont typeface="Wingdings" panose="05000000000000000000" pitchFamily="2" charset="2"/>
              <a:buChar char="ü"/>
            </a:pPr>
            <a:r>
              <a:rPr lang="it-IT" dirty="0"/>
              <a:t>Valutazione e miglioramento</a:t>
            </a:r>
            <a:endParaRPr lang="de-DE" dirty="0">
              <a:latin typeface="Seriff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12" y="700395"/>
            <a:ext cx="2915828" cy="1726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pre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press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1223</Words>
  <Application>Microsoft Office PowerPoint</Application>
  <PresentationFormat>Personalizzato</PresentationFormat>
  <Paragraphs>145</Paragraphs>
  <Slides>16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8" baseType="lpstr">
      <vt:lpstr>Microsoft YaHei</vt:lpstr>
      <vt:lpstr>Arial</vt:lpstr>
      <vt:lpstr>Calibri</vt:lpstr>
      <vt:lpstr>Liberation Sans</vt:lpstr>
      <vt:lpstr>Mangal</vt:lpstr>
      <vt:lpstr>Open Sans</vt:lpstr>
      <vt:lpstr>Segoe UI</vt:lpstr>
      <vt:lpstr>Seriff</vt:lpstr>
      <vt:lpstr>Tahoma</vt:lpstr>
      <vt:lpstr>Wingdings</vt:lpstr>
      <vt:lpstr>Impress</vt:lpstr>
      <vt:lpstr>Impress1</vt:lpstr>
      <vt:lpstr>FORMAZIONE AMBITO IX</vt:lpstr>
      <vt:lpstr>PRIORITA‘ INDIVIDUATE</vt:lpstr>
      <vt:lpstr>RIEPILOGO PERCORSI REALIZZATI E RENDICONTATI</vt:lpstr>
      <vt:lpstr>PERCORSI REALIZZATI</vt:lpstr>
      <vt:lpstr>PERCORSI REALIZZATI</vt:lpstr>
      <vt:lpstr>PERCORSI REALIZZATI</vt:lpstr>
      <vt:lpstr>Presentazione standard di PowerPoint</vt:lpstr>
      <vt:lpstr>PERCORSO IN PROGRESS</vt:lpstr>
      <vt:lpstr>SECONDA ANNUALITA</vt:lpstr>
      <vt:lpstr>PRIORITA‘ MINISTERIALI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Kipling‘s  „The war in the mountains “</dc:title>
  <dc:creator>Marilena</dc:creator>
  <cp:lastModifiedBy>Utente Windows</cp:lastModifiedBy>
  <cp:revision>158</cp:revision>
  <dcterms:created xsi:type="dcterms:W3CDTF">2018-01-07T08:49:22Z</dcterms:created>
  <dcterms:modified xsi:type="dcterms:W3CDTF">2018-02-26T19:42:32Z</dcterms:modified>
</cp:coreProperties>
</file>